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1"/>
  </p:sldMasterIdLst>
  <p:notesMasterIdLst>
    <p:notesMasterId r:id="rId65"/>
  </p:notesMasterIdLst>
  <p:sldIdLst>
    <p:sldId id="315" r:id="rId2"/>
    <p:sldId id="409" r:id="rId3"/>
    <p:sldId id="406" r:id="rId4"/>
    <p:sldId id="460" r:id="rId5"/>
    <p:sldId id="473" r:id="rId6"/>
    <p:sldId id="405" r:id="rId7"/>
    <p:sldId id="407" r:id="rId8"/>
    <p:sldId id="411" r:id="rId9"/>
    <p:sldId id="410" r:id="rId10"/>
    <p:sldId id="412" r:id="rId11"/>
    <p:sldId id="414" r:id="rId12"/>
    <p:sldId id="424" r:id="rId13"/>
    <p:sldId id="425" r:id="rId14"/>
    <p:sldId id="422" r:id="rId15"/>
    <p:sldId id="426" r:id="rId16"/>
    <p:sldId id="429" r:id="rId17"/>
    <p:sldId id="427" r:id="rId18"/>
    <p:sldId id="431" r:id="rId19"/>
    <p:sldId id="433" r:id="rId20"/>
    <p:sldId id="434" r:id="rId21"/>
    <p:sldId id="432" r:id="rId22"/>
    <p:sldId id="435" r:id="rId23"/>
    <p:sldId id="437" r:id="rId24"/>
    <p:sldId id="439" r:id="rId25"/>
    <p:sldId id="438" r:id="rId26"/>
    <p:sldId id="440" r:id="rId27"/>
    <p:sldId id="441" r:id="rId28"/>
    <p:sldId id="420" r:id="rId29"/>
    <p:sldId id="421" r:id="rId30"/>
    <p:sldId id="428" r:id="rId31"/>
    <p:sldId id="416" r:id="rId32"/>
    <p:sldId id="442" r:id="rId33"/>
    <p:sldId id="443" r:id="rId34"/>
    <p:sldId id="446" r:id="rId35"/>
    <p:sldId id="445" r:id="rId36"/>
    <p:sldId id="448" r:id="rId37"/>
    <p:sldId id="444" r:id="rId38"/>
    <p:sldId id="451" r:id="rId39"/>
    <p:sldId id="449" r:id="rId40"/>
    <p:sldId id="447" r:id="rId41"/>
    <p:sldId id="450" r:id="rId42"/>
    <p:sldId id="469" r:id="rId43"/>
    <p:sldId id="436" r:id="rId44"/>
    <p:sldId id="453" r:id="rId45"/>
    <p:sldId id="452" r:id="rId46"/>
    <p:sldId id="419" r:id="rId47"/>
    <p:sldId id="454" r:id="rId48"/>
    <p:sldId id="455" r:id="rId49"/>
    <p:sldId id="470" r:id="rId50"/>
    <p:sldId id="458" r:id="rId51"/>
    <p:sldId id="457" r:id="rId52"/>
    <p:sldId id="459" r:id="rId53"/>
    <p:sldId id="456" r:id="rId54"/>
    <p:sldId id="466" r:id="rId55"/>
    <p:sldId id="467" r:id="rId56"/>
    <p:sldId id="468" r:id="rId57"/>
    <p:sldId id="461" r:id="rId58"/>
    <p:sldId id="462" r:id="rId59"/>
    <p:sldId id="464" r:id="rId60"/>
    <p:sldId id="463" r:id="rId61"/>
    <p:sldId id="465" r:id="rId62"/>
    <p:sldId id="471" r:id="rId63"/>
    <p:sldId id="472" r:id="rId64"/>
  </p:sldIdLst>
  <p:sldSz cx="12192000" cy="6858000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Tahoma" pitchFamily="34" charset="0"/>
        <a:ea typeface="新細明體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B3F8749E-0607-4CF1-9379-8133B0D49144}">
          <p14:sldIdLst>
            <p14:sldId id="315"/>
          </p14:sldIdLst>
        </p14:section>
        <p14:section name="大綱" id="{7B5788CB-C4C4-48F1-BB61-EFC787DE9FC2}">
          <p14:sldIdLst>
            <p14:sldId id="409"/>
            <p14:sldId id="406"/>
          </p14:sldIdLst>
        </p14:section>
        <p14:section name="RFM精要概論" id="{691440CA-78DD-4A06-AC7F-CE4570894825}">
          <p14:sldIdLst>
            <p14:sldId id="460"/>
            <p14:sldId id="473"/>
            <p14:sldId id="405"/>
            <p14:sldId id="407"/>
            <p14:sldId id="411"/>
            <p14:sldId id="410"/>
            <p14:sldId id="412"/>
          </p14:sldIdLst>
        </p14:section>
        <p14:section name="R與F分析實戰" id="{06939428-8C53-4414-BB52-CCB248BB2EE8}">
          <p14:sldIdLst>
            <p14:sldId id="414"/>
            <p14:sldId id="424"/>
            <p14:sldId id="425"/>
            <p14:sldId id="422"/>
            <p14:sldId id="426"/>
            <p14:sldId id="429"/>
            <p14:sldId id="427"/>
            <p14:sldId id="431"/>
            <p14:sldId id="433"/>
            <p14:sldId id="434"/>
            <p14:sldId id="432"/>
            <p14:sldId id="435"/>
            <p14:sldId id="437"/>
            <p14:sldId id="439"/>
            <p14:sldId id="438"/>
            <p14:sldId id="440"/>
            <p14:sldId id="441"/>
            <p14:sldId id="420"/>
            <p14:sldId id="421"/>
            <p14:sldId id="428"/>
          </p14:sldIdLst>
        </p14:section>
        <p14:section name="消費金額 (Monetary)分析實戰" id="{C4F46295-20CC-4B10-B1DE-23D29137454B}">
          <p14:sldIdLst>
            <p14:sldId id="416"/>
            <p14:sldId id="442"/>
            <p14:sldId id="443"/>
            <p14:sldId id="446"/>
            <p14:sldId id="445"/>
            <p14:sldId id="448"/>
            <p14:sldId id="444"/>
            <p14:sldId id="451"/>
            <p14:sldId id="449"/>
            <p14:sldId id="447"/>
            <p14:sldId id="450"/>
            <p14:sldId id="469"/>
          </p14:sldIdLst>
        </p14:section>
        <p14:section name="其他的市場區隔法" id="{606061F3-8511-4F0D-B5F1-12AF71B01D26}">
          <p14:sldIdLst>
            <p14:sldId id="436"/>
            <p14:sldId id="453"/>
            <p14:sldId id="452"/>
            <p14:sldId id="419"/>
            <p14:sldId id="454"/>
            <p14:sldId id="455"/>
            <p14:sldId id="470"/>
            <p14:sldId id="458"/>
            <p14:sldId id="457"/>
          </p14:sldIdLst>
        </p14:section>
        <p14:section name="馬可夫模型" id="{8685F798-3F9D-45B0-BADD-47D07322E196}">
          <p14:sldIdLst>
            <p14:sldId id="459"/>
            <p14:sldId id="456"/>
            <p14:sldId id="466"/>
            <p14:sldId id="467"/>
            <p14:sldId id="468"/>
            <p14:sldId id="461"/>
            <p14:sldId id="462"/>
            <p14:sldId id="464"/>
            <p14:sldId id="463"/>
            <p14:sldId id="465"/>
            <p14:sldId id="471"/>
            <p14:sldId id="4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4D0D4"/>
    <a:srgbClr val="FA9B94"/>
    <a:srgbClr val="D69FFF"/>
    <a:srgbClr val="9FC344"/>
    <a:srgbClr val="4271FD"/>
    <a:srgbClr val="55ACC0"/>
    <a:srgbClr val="00BFC4"/>
    <a:srgbClr val="EAEAEA"/>
    <a:srgbClr val="FCD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0672" autoAdjust="0"/>
  </p:normalViewPr>
  <p:slideViewPr>
    <p:cSldViewPr snapToGrid="0">
      <p:cViewPr>
        <p:scale>
          <a:sx n="75" d="100"/>
          <a:sy n="75" d="100"/>
        </p:scale>
        <p:origin x="1920" y="282"/>
      </p:cViewPr>
      <p:guideLst/>
    </p:cSldViewPr>
  </p:slideViewPr>
  <p:outlineViewPr>
    <p:cViewPr>
      <p:scale>
        <a:sx n="33" d="100"/>
        <a:sy n="33" d="100"/>
      </p:scale>
      <p:origin x="0" y="-1343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318"/>
    </p:cViewPr>
  </p:sorter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174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討論一下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71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討論一下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0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200</a:t>
            </a:r>
            <a:r>
              <a:rPr lang="zh-TW" altLang="en-US" dirty="0" smtClean="0"/>
              <a:t>人因收到該折扣而到</a:t>
            </a:r>
            <a:r>
              <a:rPr lang="en-US" altLang="zh-TW" dirty="0" smtClean="0"/>
              <a:t>0-7</a:t>
            </a:r>
            <a:r>
              <a:rPr lang="zh-TW" altLang="en-US" dirty="0" smtClean="0"/>
              <a:t>天的轉換率 ＝ </a:t>
            </a:r>
            <a:r>
              <a:rPr lang="en-US" altLang="zh-TW" dirty="0" smtClean="0"/>
              <a:t>200</a:t>
            </a:r>
            <a:r>
              <a:rPr lang="zh-TW" altLang="en-US" dirty="0" smtClean="0"/>
              <a:t>人 * </a:t>
            </a:r>
            <a:r>
              <a:rPr lang="en-US" altLang="zh-TW" dirty="0" smtClean="0"/>
              <a:t>20% = 40</a:t>
            </a:r>
            <a:r>
              <a:rPr lang="zh-TW" altLang="en-US" dirty="0" smtClean="0"/>
              <a:t>人</a:t>
            </a:r>
            <a:endParaRPr lang="en-US" altLang="zh-TW" dirty="0" smtClean="0"/>
          </a:p>
          <a:p>
            <a:r>
              <a:rPr lang="en-US" altLang="zh-TW" dirty="0" smtClean="0"/>
              <a:t>27,380.49</a:t>
            </a:r>
          </a:p>
          <a:p>
            <a:r>
              <a:rPr lang="en-US" altLang="zh-TW" dirty="0" smtClean="0"/>
              <a:t>23,746.7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73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08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星座</a:t>
            </a:r>
            <a:r>
              <a:rPr lang="en-US" altLang="zh-TW" dirty="0" smtClean="0"/>
              <a:t>:</a:t>
            </a:r>
            <a:r>
              <a:rPr lang="zh-TW" altLang="en-US" dirty="0" smtClean="0"/>
              <a:t>行銷活動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只要是</a:t>
            </a:r>
            <a:r>
              <a:rPr lang="en-US" altLang="zh-TW" dirty="0" smtClean="0"/>
              <a:t>XX</a:t>
            </a:r>
            <a:r>
              <a:rPr lang="zh-TW" altLang="en-US" dirty="0" smtClean="0"/>
              <a:t>座，本周幸運好禮到相送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A</a:t>
            </a:r>
            <a:r>
              <a:rPr lang="zh-TW" altLang="en-US" dirty="0" smtClean="0"/>
              <a:t>品牌面膜折價券</a:t>
            </a:r>
            <a:r>
              <a:rPr lang="en-US" altLang="zh-TW" dirty="0" smtClean="0"/>
              <a:t>…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15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消費金額 （</a:t>
            </a:r>
            <a:r>
              <a:rPr lang="en-US" altLang="zh-TW" dirty="0" smtClean="0"/>
              <a:t>Monetary</a:t>
            </a:r>
            <a:r>
              <a:rPr lang="zh-TW" altLang="en-US" dirty="0" smtClean="0"/>
              <a:t>）與時間序列分析實戰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67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這就要看錢多不多啦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21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討論一下</a:t>
            </a:r>
            <a:r>
              <a:rPr lang="en-US" altLang="zh-TW" dirty="0" smtClean="0"/>
              <a:t>:</a:t>
            </a:r>
            <a:r>
              <a:rPr lang="zh-TW" altLang="en-US" dirty="0" smtClean="0"/>
              <a:t>如果你是一個行銷資料科學家或者經理人，你看到這張圖後，你會做些甚麼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76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18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這時候，就需要使用到顧客獲利率（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CLV/CAC Ratio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）來做更直觀的計算，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24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把提出問題的人解決掉，問題不就沒有了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444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討論一下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1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65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討論一下</a:t>
            </a:r>
            <a:endParaRPr lang="en-US" altLang="zh-TW" dirty="0" smtClean="0"/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再來看看最近一次購買天數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0–7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天且購買頻率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次的潛在客，很清楚發現，我們可以將有限的行銷資源投放到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2017–02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2017–04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該區隔新進顧客，排除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2017–01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2017–03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的顧客。就算要重新喚這群淨值為負的顧客，也可以將淨值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-28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2017–03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的顧客當作資源投放的優先考量。所以並非顧客獲利率大於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以上，我們就一定要將所有資源投入到整體顧客區隔，而是可以根據月份等商場注重的變數做「區隔再區隔」，精準鎖定行銷資源的投放標的。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再來看一個例子，我們再看到最近一次購買天數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31–55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天且購買頻率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次的一次客，在四月份時，有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2017–02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進來消費的這群一次客產生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元的淨值，然而這一顧客區隔以總體來說，他的總顧客獲利率竟然是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0.96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，雖然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2017–02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這群一次客貢獻淨值很低，但是相對有機會將他們拉抬上來，成為潛在顧客。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再看最近一次購買天數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16–22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天且購買頻率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次的潛在顧客，雖然總顧客獲利率是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，但是其逐月新進顧客貢獻的淨值接有所改善，如果商場放棄掉他們，是不是又可惜了些？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93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討論一下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3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消費金額 （</a:t>
            </a:r>
            <a:r>
              <a:rPr lang="en-US" altLang="zh-TW" dirty="0" smtClean="0"/>
              <a:t>Monetary</a:t>
            </a:r>
            <a:r>
              <a:rPr lang="zh-TW" altLang="en-US" dirty="0" smtClean="0"/>
              <a:t>）與時間序列分析實戰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87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補圖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65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其他的市場區隔法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68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thermos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32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90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怎麼知道商品之間的競合關係？那</a:t>
            </a:r>
            <a:r>
              <a:rPr lang="en-US" altLang="zh-TW" dirty="0" smtClean="0"/>
              <a:t>…</a:t>
            </a:r>
            <a:r>
              <a:rPr lang="zh-TW" altLang="en-US" dirty="0" smtClean="0"/>
              <a:t>可以量化嗎？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44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D69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紫色區塊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新顧客；來訪的頻率不是特別高，也許是第一次來或者只是一次性消費的客人，但其中還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13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怎麼知道商品之間的競合關係？那</a:t>
            </a:r>
            <a:r>
              <a:rPr lang="en-US" altLang="zh-TW" dirty="0" smtClean="0"/>
              <a:t>…</a:t>
            </a:r>
            <a:r>
              <a:rPr lang="zh-TW" altLang="en-US" dirty="0" smtClean="0"/>
              <a:t>可以量化嗎？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25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討論一下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產品競合關係圖</a:t>
            </a:r>
            <a:r>
              <a:rPr lang="en-US" altLang="zh-TW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90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059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62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4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做事情要有綜效，推出的行銷方案最好能夠一次打到多種族群。</a:t>
            </a:r>
            <a:endParaRPr lang="en-US" altLang="zh-TW" dirty="0" smtClean="0"/>
          </a:p>
          <a:p>
            <a:r>
              <a:rPr lang="zh-TW" altLang="en-US" dirty="0" smtClean="0"/>
              <a:t>舉例來說</a:t>
            </a:r>
            <a:r>
              <a:rPr lang="en-US" altLang="zh-TW" dirty="0" smtClean="0"/>
              <a:t>:</a:t>
            </a:r>
            <a:r>
              <a:rPr lang="zh-TW" altLang="en-US" dirty="0" smtClean="0"/>
              <a:t>我的常貴客與新客受眾非常喜歡桃子，而喜歡桃子的族群又喜歡這些水果產品，最簡單的我是不是就能夠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折價優惠</a:t>
            </a:r>
            <a:r>
              <a:rPr lang="en-US" altLang="zh-TW" dirty="0" smtClean="0"/>
              <a:t>?</a:t>
            </a:r>
            <a:r>
              <a:rPr lang="zh-TW" altLang="en-US" dirty="0" smtClean="0"/>
              <a:t> 然後我們對常貴客要推出新意，給出不同的產品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就是桃子瞭李</a:t>
            </a:r>
            <a:endParaRPr lang="en-US" altLang="zh-TW" dirty="0" smtClean="0"/>
          </a:p>
          <a:p>
            <a:r>
              <a:rPr lang="zh-TW" altLang="en-US" dirty="0" smtClean="0"/>
              <a:t>料理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4E5B5-0AEF-4B42-8E95-9ED5901DD37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002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HC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27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67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</a:t>
            </a:r>
            <a:r>
              <a:rPr lang="zh-TW" altLang="en-US" dirty="0" smtClean="0"/>
              <a:t>：</a:t>
            </a:r>
            <a:r>
              <a:rPr lang="en-US" altLang="zh-TW" dirty="0" smtClean="0"/>
              <a:t>//www.sthda.com/english/wiki/beautiful-dendrogram-visualizations-in-r-5-must-known-methods-unsupervised-machine-learning</a:t>
            </a:r>
          </a:p>
          <a:p>
            <a:r>
              <a:rPr lang="en-US" altLang="zh-TW" dirty="0" smtClean="0"/>
              <a:t>http</a:t>
            </a:r>
            <a:r>
              <a:rPr lang="zh-TW" altLang="en-US" dirty="0" smtClean="0"/>
              <a:t>：</a:t>
            </a:r>
            <a:r>
              <a:rPr lang="en-US" altLang="zh-TW" dirty="0" smtClean="0"/>
              <a:t>//uc-r.github.io/hc_clustering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07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72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這樣還是看不出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73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1988-1013-4DAC-9610-619A9D3ED6D6}" type="datetime1">
              <a:rPr lang="en-US" altLang="zh-TW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4765" y="6363362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23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726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1600" y="741364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5D3DB-BE29-4589-B804-2A264BAF2CC2}" type="datetime1">
              <a:rPr lang="en-US" altLang="zh-TW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9" y="6006714"/>
            <a:ext cx="716668" cy="57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93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9FFF-1413-444F-82FB-E888409522AB}" type="datetime1">
              <a:rPr lang="en-US" altLang="zh-TW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01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47A1-C09F-4341-9648-1DB45316A9D1}" type="datetime1">
              <a:rPr lang="en-US" altLang="zh-TW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33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9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 b="1" i="0">
                <a:latin typeface="Times New Roman" pitchFamily="18" charset="0"/>
                <a:ea typeface="標楷體" panose="03000509000000000000" pitchFamily="65" charset="-120"/>
                <a:cs typeface="Times New Roman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5144106"/>
            <a:ext cx="9144000" cy="608673"/>
          </a:xfrm>
        </p:spPr>
        <p:txBody>
          <a:bodyPr/>
          <a:lstStyle>
            <a:lvl1pPr marL="0" indent="0" algn="ctr">
              <a:buNone/>
              <a:defRPr sz="2400" b="1" i="0"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E7B39-736C-437A-B986-B43AE99A1A43}" type="datetime1">
              <a:rPr lang="en-US" altLang="zh-TW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4765" y="6363362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副標題 2"/>
          <p:cNvSpPr txBox="1"/>
          <p:nvPr/>
        </p:nvSpPr>
        <p:spPr>
          <a:xfrm>
            <a:off x="1524000" y="5193507"/>
            <a:ext cx="9144000" cy="625475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664" y="3620799"/>
            <a:ext cx="1722672" cy="137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94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726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300" b="1">
                <a:solidFill>
                  <a:srgbClr val="3333FF"/>
                </a:solidFill>
                <a:latin typeface="Times New Roman" panose="02020603050405020304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514350" indent="-514350">
              <a:buClr>
                <a:srgbClr val="3333FF"/>
              </a:buClr>
              <a:buFont typeface="+mj-lt"/>
              <a:buAutoNum type="arabicPeriod"/>
              <a:defRPr>
                <a:latin typeface="Times New Roman" panose="02020603050405020304" pitchFamily="18" charset="0"/>
                <a:ea typeface="+mj-ea"/>
                <a:cs typeface="Times New Roman" pitchFamily="18" charset="0"/>
              </a:defRPr>
            </a:lvl1pPr>
            <a:lvl2pPr marL="914400" indent="-457200">
              <a:buFont typeface="+mj-lt"/>
              <a:buAutoNum type="arabicParenR"/>
              <a:defRPr>
                <a:latin typeface="Times New Roman" panose="02020603050405020304" pitchFamily="18" charset="0"/>
                <a:ea typeface="+mj-ea"/>
                <a:cs typeface="Times New Roman" pitchFamily="18" charset="0"/>
              </a:defRPr>
            </a:lvl2pPr>
            <a:lvl3pPr>
              <a:defRPr>
                <a:latin typeface="Times New Roman" panose="02020603050405020304" pitchFamily="18" charset="0"/>
                <a:ea typeface="+mj-ea"/>
                <a:cs typeface="Times New Roman" pitchFamily="18" charset="0"/>
              </a:defRPr>
            </a:lvl3pPr>
            <a:lvl4pPr>
              <a:defRPr>
                <a:latin typeface="Times New Roman" panose="02020603050405020304" pitchFamily="18" charset="0"/>
                <a:ea typeface="+mj-ea"/>
                <a:cs typeface="Times New Roman" pitchFamily="18" charset="0"/>
              </a:defRPr>
            </a:lvl4pPr>
            <a:lvl5pPr>
              <a:defRPr>
                <a:latin typeface="Times New Roman" panose="02020603050405020304" pitchFamily="18" charset="0"/>
                <a:ea typeface="+mj-ea"/>
                <a:cs typeface="Times New Roman" pitchFamily="18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60C4-E677-4065-A2E3-15AA8F566E3F}" type="datetime1">
              <a:rPr lang="en-US" altLang="zh-TW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3561BA9-CDCF-4958-B8AB-66F3BF063E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928" y="34539"/>
            <a:ext cx="1094072" cy="8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60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7888D-16FF-4763-BBAB-7C1ED5C16B49}" type="datetime1">
              <a:rPr lang="en-US" altLang="zh-TW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474" y="6243722"/>
            <a:ext cx="716668" cy="57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79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12E46-C1D8-4CD5-BAB4-EFE6C34FA7FB}" type="datetime1">
              <a:rPr lang="en-US" altLang="zh-TW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9" y="6006714"/>
            <a:ext cx="716668" cy="57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30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E0159-8076-4498-8E20-9C00E34DDDAC}" type="datetime1">
              <a:rPr lang="en-US" altLang="zh-TW" smtClean="0"/>
              <a:t>5/3/2018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9" y="6006714"/>
            <a:ext cx="716668" cy="57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4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726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8EC7D-2AF1-4341-91C7-7630F30A0DCB}" type="datetime1">
              <a:rPr lang="en-US" altLang="zh-TW" smtClean="0"/>
              <a:t>5/3/2018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928" y="34539"/>
            <a:ext cx="1094072" cy="8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00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7263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F5ED-1142-40F0-AC8B-1AC42DF5D03B}" type="datetime1">
              <a:rPr lang="en-US" altLang="zh-TW" smtClean="0"/>
              <a:t>5/3/2018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9" y="6006714"/>
            <a:ext cx="716668" cy="57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40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726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868F-B130-4115-A109-FC628F62E443}" type="datetime1">
              <a:rPr lang="en-US" altLang="zh-TW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9" y="6006714"/>
            <a:ext cx="716668" cy="57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47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6E0FA-E62E-407B-B143-EE97EBC61259}" type="datetime1">
              <a:rPr lang="en-US" altLang="zh-TW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2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www.youtube.com/watch?v=jeQ7C4JLpu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panx.asia/archives/49146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microsoft.com/office/2007/relationships/hdphoto" Target="../media/hdphoto2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ciejkula/spotligh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acebook.com/MarketingDataScienceTMR/" TargetMode="Externa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122363"/>
            <a:ext cx="9144000" cy="2387600"/>
          </a:xfrm>
        </p:spPr>
        <p:txBody>
          <a:bodyPr/>
          <a:lstStyle/>
          <a:p>
            <a:r>
              <a:rPr lang="en-US" altLang="zh-TW" dirty="0" smtClean="0">
                <a:latin typeface="微軟正黑體 (本文)"/>
                <a:ea typeface="+mn-ea"/>
                <a:cs typeface="Times New Roman" panose="02020603050405020304" pitchFamily="18" charset="0"/>
              </a:rPr>
              <a:t>1062-</a:t>
            </a:r>
            <a:r>
              <a:rPr lang="zh-TW" altLang="en-US" dirty="0" smtClean="0">
                <a:latin typeface="微軟正黑體 (本文)"/>
                <a:ea typeface="+mn-ea"/>
                <a:cs typeface="Times New Roman" panose="02020603050405020304" pitchFamily="18" charset="0"/>
              </a:rPr>
              <a:t>行銷資料科學</a:t>
            </a:r>
            <a:endParaRPr lang="zh-TW" altLang="en-US" dirty="0">
              <a:latin typeface="微軟正黑體 (本文)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700" y="3683633"/>
            <a:ext cx="8534400" cy="2160814"/>
          </a:xfrm>
        </p:spPr>
        <p:txBody>
          <a:bodyPr/>
          <a:lstStyle/>
          <a:p>
            <a:r>
              <a:rPr lang="zh-TW" altLang="en-US" sz="3600" dirty="0" smtClean="0">
                <a:latin typeface="微軟正黑體 (本文)"/>
                <a:ea typeface="+mn-ea"/>
                <a:cs typeface="Times New Roman" panose="02020603050405020304" pitchFamily="18" charset="0"/>
              </a:rPr>
              <a:t>實作</a:t>
            </a:r>
            <a:r>
              <a:rPr lang="en-US" altLang="zh-TW" sz="3600" dirty="0">
                <a:latin typeface="微軟正黑體 (本文)"/>
                <a:cs typeface="Times New Roman" panose="02020603050405020304" pitchFamily="18" charset="0"/>
              </a:rPr>
              <a:t>3</a:t>
            </a:r>
            <a:r>
              <a:rPr lang="zh-TW" altLang="en-US" sz="3600" b="1" dirty="0" smtClean="0">
                <a:latin typeface="微軟正黑體 (本文)"/>
                <a:ea typeface="+mn-ea"/>
                <a:cs typeface="Times New Roman" panose="02020603050405020304" pitchFamily="18" charset="0"/>
              </a:rPr>
              <a:t>：</a:t>
            </a:r>
            <a:r>
              <a:rPr lang="zh-TW" altLang="en-US" sz="3600" b="1" dirty="0" smtClean="0">
                <a:latin typeface="微軟正黑體 (本文)"/>
                <a:cs typeface="Times New Roman" panose="02020603050405020304" pitchFamily="18" charset="0"/>
              </a:rPr>
              <a:t>市</a:t>
            </a:r>
            <a:r>
              <a:rPr lang="zh-TW" altLang="en-US" sz="3600" b="1" dirty="0">
                <a:latin typeface="微軟正黑體 (本文)"/>
                <a:cs typeface="Times New Roman" panose="02020603050405020304" pitchFamily="18" charset="0"/>
              </a:rPr>
              <a:t>場區</a:t>
            </a:r>
            <a:r>
              <a:rPr lang="zh-TW" altLang="en-US" sz="3600" b="1" dirty="0" smtClean="0">
                <a:latin typeface="微軟正黑體 (本文)"/>
                <a:cs typeface="Times New Roman" panose="02020603050405020304" pitchFamily="18" charset="0"/>
              </a:rPr>
              <a:t>隔與機</a:t>
            </a:r>
            <a:r>
              <a:rPr lang="zh-TW" altLang="en-US" sz="3600" b="1" dirty="0">
                <a:latin typeface="微軟正黑體 (本文)"/>
                <a:cs typeface="Times New Roman" panose="02020603050405020304" pitchFamily="18" charset="0"/>
              </a:rPr>
              <a:t>率模型</a:t>
            </a:r>
            <a:endParaRPr lang="en-US" altLang="zh-TW" sz="3200" dirty="0" smtClean="0">
              <a:latin typeface="微軟正黑體 (本文)"/>
              <a:ea typeface="+mn-ea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latin typeface="微軟正黑體 (本文)"/>
                <a:ea typeface="+mn-ea"/>
                <a:cs typeface="Times New Roman" panose="02020603050405020304" pitchFamily="18" charset="0"/>
              </a:rPr>
              <a:t>講者：鍾皓軒</a:t>
            </a:r>
            <a:r>
              <a:rPr lang="zh-TW" altLang="en-US" sz="2400" dirty="0" smtClean="0">
                <a:latin typeface="微軟正黑體 (本文)"/>
                <a:ea typeface="+mn-ea"/>
                <a:cs typeface="Times New Roman" panose="02020603050405020304" pitchFamily="18" charset="0"/>
                <a:sym typeface="Wingdings" pitchFamily="2" charset="2"/>
              </a:rPr>
              <a:t>，</a:t>
            </a:r>
            <a:r>
              <a:rPr lang="en-US" altLang="zh-TW" sz="2400" i="1" dirty="0" smtClean="0">
                <a:latin typeface="微軟正黑體 (本文)"/>
                <a:ea typeface="+mn-ea"/>
                <a:cs typeface="Times New Roman" panose="02020603050405020304" pitchFamily="18" charset="0"/>
                <a:sym typeface="Wingdings" pitchFamily="2" charset="2"/>
              </a:rPr>
              <a:t>howard10108017@gmail.com</a:t>
            </a:r>
            <a:endParaRPr lang="zh-TW" altLang="en-US" sz="2400" dirty="0">
              <a:latin typeface="微軟正黑體 (本文)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039000" y="2440694"/>
            <a:ext cx="2263000" cy="2323346"/>
            <a:chOff x="391300" y="3477468"/>
            <a:chExt cx="1747960" cy="1794572"/>
          </a:xfrm>
        </p:grpSpPr>
        <p:pic>
          <p:nvPicPr>
            <p:cNvPr id="1026" name="Picture 2" descr="\\VBOXSVR\share\183818_medium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300" y="3477468"/>
              <a:ext cx="1747960" cy="1794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061" y="3896568"/>
              <a:ext cx="390439" cy="310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98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800/1*zsPlxXrdWnL99OFq7ACI2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709" y="2570955"/>
            <a:ext cx="7139760" cy="330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消費頻</a:t>
            </a:r>
            <a:r>
              <a:rPr lang="zh-TW" altLang="en-US" dirty="0" smtClean="0"/>
              <a:t>率（</a:t>
            </a:r>
            <a:r>
              <a:rPr lang="en-US" altLang="zh-TW" dirty="0" smtClean="0"/>
              <a:t>Frequency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消費者在</a:t>
            </a:r>
            <a:r>
              <a:rPr lang="zh-TW" altLang="en-US" b="1" dirty="0"/>
              <a:t>一定期間內購買該產品的次數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469" y="2185194"/>
            <a:ext cx="2915331" cy="40814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42251" y="2815771"/>
            <a:ext cx="1154205" cy="30651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23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cdn-images-1.medium.com/max/1000/1*AGXcVSlsVqfDUeyRHUxMc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0"/>
          <a:stretch/>
        </p:blipFill>
        <p:spPr bwMode="auto">
          <a:xfrm>
            <a:off x="3386594" y="1444397"/>
            <a:ext cx="6316127" cy="451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zh-TW" altLang="en-US" dirty="0"/>
              <a:t>與</a:t>
            </a:r>
            <a:r>
              <a:rPr lang="en-US" altLang="zh-TW" dirty="0"/>
              <a:t>F</a:t>
            </a:r>
            <a:r>
              <a:rPr lang="zh-TW" altLang="en-US" dirty="0"/>
              <a:t>模型分</a:t>
            </a:r>
            <a:r>
              <a:rPr lang="zh-TW" altLang="en-US" dirty="0" smtClean="0"/>
              <a:t>析 </a:t>
            </a:r>
            <a:r>
              <a:rPr lang="en-US" altLang="zh-TW" dirty="0" smtClean="0"/>
              <a:t>-</a:t>
            </a:r>
            <a:r>
              <a:rPr lang="zh-TW" altLang="en-US" dirty="0" smtClean="0"/>
              <a:t> 顧客區隔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83256" y="1220102"/>
            <a:ext cx="2930573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b="1" dirty="0" smtClean="0">
                <a:solidFill>
                  <a:srgbClr val="9FC3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綠色區塊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常貴客；公司主要的客源，要持續保持他們對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產品的新鮮感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8610600" y="1733167"/>
            <a:ext cx="521835" cy="276225"/>
          </a:xfrm>
          <a:prstGeom prst="rightArrow">
            <a:avLst/>
          </a:prstGeom>
          <a:solidFill>
            <a:srgbClr val="9FC3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9159433" y="4016465"/>
            <a:ext cx="2930574" cy="2711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b="1" dirty="0">
                <a:solidFill>
                  <a:srgbClr val="D69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紫色區塊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新顧客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；有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潛力成為常貴客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，行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銷方向要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產品導向」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導入他們進入常貴客群為主。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8639696" y="4059175"/>
            <a:ext cx="521835" cy="276225"/>
          </a:xfrm>
          <a:prstGeom prst="rightArrow">
            <a:avLst/>
          </a:prstGeom>
          <a:solidFill>
            <a:srgbClr val="D69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129776" y="1476923"/>
            <a:ext cx="33754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b="1" dirty="0" smtClean="0">
                <a:solidFill>
                  <a:srgbClr val="FA9B9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紅色區塊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先前客；長時間內，營收最大的來源，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行銷方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向要讓其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「更短時間內」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再次來購買。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Right Arrow 11"/>
          <p:cNvSpPr/>
          <p:nvPr/>
        </p:nvSpPr>
        <p:spPr>
          <a:xfrm rot="10800000">
            <a:off x="3284994" y="1733168"/>
            <a:ext cx="521835" cy="276225"/>
          </a:xfrm>
          <a:prstGeom prst="rightArrow">
            <a:avLst/>
          </a:prstGeom>
          <a:solidFill>
            <a:srgbClr val="FA9B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Rectangle 12"/>
          <p:cNvSpPr/>
          <p:nvPr/>
        </p:nvSpPr>
        <p:spPr>
          <a:xfrm>
            <a:off x="129776" y="3918749"/>
            <a:ext cx="3375424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b="1" dirty="0">
                <a:solidFill>
                  <a:srgbClr val="44D0D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藍色區塊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次客；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若此區塊比例偏多，代表來過的客人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不會來第二次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Right Arrow 13"/>
          <p:cNvSpPr/>
          <p:nvPr/>
        </p:nvSpPr>
        <p:spPr>
          <a:xfrm rot="10800000">
            <a:off x="3386594" y="4059175"/>
            <a:ext cx="521835" cy="276225"/>
          </a:xfrm>
          <a:prstGeom prst="rightArrow">
            <a:avLst/>
          </a:prstGeom>
          <a:solidFill>
            <a:srgbClr val="44D0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32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/>
      <p:bldP spid="10" grpId="0" animBg="1"/>
      <p:bldP spid="7" grpId="0"/>
      <p:bldP spid="12" grpId="0" animBg="1"/>
      <p:bldP spid="1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A8E8B0-C637-4982-B080-EBC62972706B}" type="slidenum">
              <a:rPr lang="en-US" altLang="zh-TW" smtClean="0"/>
              <a:pPr>
                <a:defRPr/>
              </a:pPr>
              <a:t>12</a:t>
            </a:fld>
            <a:endParaRPr lang="en-US" altLang="zh-TW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zh-TW" altLang="en-US" dirty="0"/>
              <a:t>與</a:t>
            </a:r>
            <a:r>
              <a:rPr lang="en-US" altLang="zh-TW" dirty="0"/>
              <a:t>F</a:t>
            </a:r>
            <a:r>
              <a:rPr lang="zh-TW" altLang="en-US" dirty="0"/>
              <a:t>模型分</a:t>
            </a:r>
            <a:r>
              <a:rPr lang="zh-TW" altLang="en-US" dirty="0" smtClean="0"/>
              <a:t>析 </a:t>
            </a:r>
            <a:r>
              <a:rPr lang="en-US" altLang="zh-TW" dirty="0" smtClean="0"/>
              <a:t>- </a:t>
            </a:r>
            <a:r>
              <a:rPr lang="zh-TW" altLang="en-US" dirty="0" smtClean="0"/>
              <a:t>消</a:t>
            </a:r>
            <a:r>
              <a:rPr lang="zh-TW" altLang="en-US" dirty="0"/>
              <a:t>費者行為分</a:t>
            </a:r>
            <a:r>
              <a:rPr lang="zh-TW" altLang="en-US" dirty="0" smtClean="0"/>
              <a:t>析</a:t>
            </a:r>
            <a:r>
              <a:rPr lang="zh-TW" altLang="en-US" dirty="0"/>
              <a:t>範例</a:t>
            </a:r>
          </a:p>
        </p:txBody>
      </p:sp>
      <p:pic>
        <p:nvPicPr>
          <p:cNvPr id="7" name="圖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775521" y="3356992"/>
            <a:ext cx="3240359" cy="2590800"/>
          </a:xfrm>
          <a:prstGeom prst="rect">
            <a:avLst/>
          </a:prstGeom>
        </p:spPr>
      </p:pic>
      <p:pic>
        <p:nvPicPr>
          <p:cNvPr id="8" name="圖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5163959" y="2086358"/>
            <a:ext cx="5274310" cy="3861435"/>
          </a:xfrm>
          <a:prstGeom prst="rect">
            <a:avLst/>
          </a:prstGeom>
        </p:spPr>
      </p:pic>
      <p:pic>
        <p:nvPicPr>
          <p:cNvPr id="9" name="圖片 8"/>
          <p:cNvPicPr/>
          <p:nvPr/>
        </p:nvPicPr>
        <p:blipFill>
          <a:blip r:embed="rId5"/>
          <a:stretch>
            <a:fillRect/>
          </a:stretch>
        </p:blipFill>
        <p:spPr>
          <a:xfrm rot="21344190">
            <a:off x="2499445" y="2492897"/>
            <a:ext cx="5274310" cy="3547745"/>
          </a:xfrm>
          <a:prstGeom prst="rect">
            <a:avLst/>
          </a:prstGeom>
        </p:spPr>
      </p:pic>
      <p:pic>
        <p:nvPicPr>
          <p:cNvPr id="10" name="圖片 9"/>
          <p:cNvPicPr/>
          <p:nvPr/>
        </p:nvPicPr>
        <p:blipFill>
          <a:blip r:embed="rId6"/>
          <a:stretch>
            <a:fillRect/>
          </a:stretch>
        </p:blipFill>
        <p:spPr>
          <a:xfrm>
            <a:off x="4655840" y="1844824"/>
            <a:ext cx="5274310" cy="35699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07601" y="6189122"/>
            <a:ext cx="5589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W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Source: https</a:t>
            </a:r>
            <a:r>
              <a:rPr lang="en-ZW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://www.youtube.com/watch?v=jeQ7C4JLpug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160" y="1490633"/>
            <a:ext cx="1802040" cy="707886"/>
          </a:xfrm>
          <a:prstGeom prst="rect">
            <a:avLst/>
          </a:prstGeom>
          <a:gradFill rotWithShape="1">
            <a:gsLst>
              <a:gs pos="0">
                <a:srgbClr val="E7BB01">
                  <a:tint val="50000"/>
                  <a:satMod val="300000"/>
                </a:srgbClr>
              </a:gs>
              <a:gs pos="35000">
                <a:srgbClr val="E7BB01">
                  <a:tint val="37000"/>
                  <a:satMod val="300000"/>
                </a:srgbClr>
              </a:gs>
              <a:gs pos="100000">
                <a:srgbClr val="E7BB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B0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常貴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品的新鮮感</a:t>
            </a:r>
            <a:endParaRPr lang="en-US" altLang="zh-TW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6841" y="2462253"/>
            <a:ext cx="1824359" cy="707886"/>
          </a:xfrm>
          <a:prstGeom prst="rect">
            <a:avLst/>
          </a:prstGeom>
          <a:gradFill rotWithShape="1">
            <a:gsLst>
              <a:gs pos="0">
                <a:srgbClr val="E7BB01">
                  <a:tint val="50000"/>
                  <a:satMod val="300000"/>
                </a:srgbClr>
              </a:gs>
              <a:gs pos="35000">
                <a:srgbClr val="E7BB01">
                  <a:tint val="37000"/>
                  <a:satMod val="300000"/>
                </a:srgbClr>
              </a:gs>
              <a:gs pos="100000">
                <a:srgbClr val="E7BB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B0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新顧客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品導向</a:t>
            </a:r>
            <a:endParaRPr lang="en-US" altLang="zh-TW" sz="2000" b="1" dirty="0"/>
          </a:p>
        </p:txBody>
      </p:sp>
      <p:cxnSp>
        <p:nvCxnSpPr>
          <p:cNvPr id="13" name="Straight Connector 12"/>
          <p:cNvCxnSpPr>
            <a:stCxn id="11" idx="3"/>
            <a:endCxn id="10" idx="1"/>
          </p:cNvCxnSpPr>
          <p:nvPr/>
        </p:nvCxnSpPr>
        <p:spPr>
          <a:xfrm>
            <a:off x="1981200" y="1844576"/>
            <a:ext cx="2674640" cy="17852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2" idx="3"/>
          </p:cNvCxnSpPr>
          <p:nvPr/>
        </p:nvCxnSpPr>
        <p:spPr>
          <a:xfrm>
            <a:off x="1981200" y="2816196"/>
            <a:ext cx="2674640" cy="8108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50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</a:t>
            </a:r>
            <a:r>
              <a:rPr lang="zh-TW" altLang="en-US" dirty="0"/>
              <a:t>與</a:t>
            </a:r>
            <a:r>
              <a:rPr lang="en-US" altLang="zh-TW" dirty="0"/>
              <a:t>F</a:t>
            </a:r>
            <a:r>
              <a:rPr lang="zh-TW" altLang="en-US" dirty="0"/>
              <a:t>模型分析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周邊商</a:t>
            </a:r>
            <a:r>
              <a:rPr lang="zh-TW" altLang="en-US" dirty="0"/>
              <a:t>品</a:t>
            </a:r>
            <a:r>
              <a:rPr lang="zh-TW" altLang="en-US" dirty="0" smtClean="0"/>
              <a:t>範</a:t>
            </a:r>
            <a:r>
              <a:rPr lang="zh-TW" altLang="en-US" dirty="0"/>
              <a:t>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102457" cy="43777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160" y="1490633"/>
            <a:ext cx="1802040" cy="707886"/>
          </a:xfrm>
          <a:prstGeom prst="rect">
            <a:avLst/>
          </a:prstGeom>
          <a:gradFill rotWithShape="1">
            <a:gsLst>
              <a:gs pos="0">
                <a:srgbClr val="E7BB01">
                  <a:tint val="50000"/>
                  <a:satMod val="300000"/>
                </a:srgbClr>
              </a:gs>
              <a:gs pos="35000">
                <a:srgbClr val="E7BB01">
                  <a:tint val="37000"/>
                  <a:satMod val="300000"/>
                </a:srgbClr>
              </a:gs>
              <a:gs pos="100000">
                <a:srgbClr val="E7BB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B0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常貴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品的新鮮感</a:t>
            </a:r>
            <a:endParaRPr lang="en-US" altLang="zh-TW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6841" y="2462253"/>
            <a:ext cx="1824359" cy="707886"/>
          </a:xfrm>
          <a:prstGeom prst="rect">
            <a:avLst/>
          </a:prstGeom>
          <a:gradFill rotWithShape="1">
            <a:gsLst>
              <a:gs pos="0">
                <a:srgbClr val="E7BB01">
                  <a:tint val="50000"/>
                  <a:satMod val="300000"/>
                </a:srgbClr>
              </a:gs>
              <a:gs pos="35000">
                <a:srgbClr val="E7BB01">
                  <a:tint val="37000"/>
                  <a:satMod val="300000"/>
                </a:srgbClr>
              </a:gs>
              <a:gs pos="100000">
                <a:srgbClr val="E7BB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B0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新顧客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品導向</a:t>
            </a:r>
            <a:endParaRPr lang="en-US" altLang="zh-TW" sz="2000" b="1" dirty="0"/>
          </a:p>
        </p:txBody>
      </p:sp>
    </p:spTree>
    <p:extLst>
      <p:ext uri="{BB962C8B-B14F-4D97-AF65-F5344CB8AC3E}">
        <p14:creationId xmlns:p14="http://schemas.microsoft.com/office/powerpoint/2010/main" val="377462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1" y="1465943"/>
            <a:ext cx="10515600" cy="2283734"/>
          </a:xfrm>
        </p:spPr>
        <p:txBody>
          <a:bodyPr>
            <a:normAutofit/>
          </a:bodyPr>
          <a:lstStyle/>
          <a:p>
            <a:r>
              <a:rPr lang="zh-TW" altLang="en-US" sz="5400" b="1" dirty="0" smtClean="0">
                <a:solidFill>
                  <a:schemeClr val="accent2"/>
                </a:solidFill>
              </a:rPr>
              <a:t>問題</a:t>
            </a:r>
            <a:r>
              <a:rPr lang="en-US" altLang="zh-TW" sz="5400" b="1" dirty="0" smtClean="0">
                <a:solidFill>
                  <a:schemeClr val="accent2"/>
                </a:solidFill>
              </a:rPr>
              <a:t>1-1:</a:t>
            </a:r>
            <a:r>
              <a:rPr lang="en-US" altLang="zh-TW" sz="5400" b="1" dirty="0" smtClean="0">
                <a:solidFill>
                  <a:srgbClr val="4271FD"/>
                </a:solidFill>
              </a:rPr>
              <a:t/>
            </a:r>
            <a:br>
              <a:rPr lang="en-US" altLang="zh-TW" sz="5400" b="1" dirty="0" smtClean="0">
                <a:solidFill>
                  <a:srgbClr val="4271FD"/>
                </a:solidFill>
              </a:rPr>
            </a:br>
            <a:r>
              <a:rPr lang="zh-TW" altLang="en-US" sz="5400" b="1" dirty="0" smtClean="0">
                <a:solidFill>
                  <a:srgbClr val="4271FD"/>
                </a:solidFill>
              </a:rPr>
              <a:t>那</a:t>
            </a:r>
            <a:r>
              <a:rPr lang="en-US" altLang="zh-TW" sz="5400" b="1" dirty="0" smtClean="0">
                <a:solidFill>
                  <a:srgbClr val="4271FD"/>
                </a:solidFill>
              </a:rPr>
              <a:t>…</a:t>
            </a:r>
            <a:r>
              <a:rPr lang="zh-TW" altLang="en-US" sz="5400" b="1" dirty="0" smtClean="0">
                <a:solidFill>
                  <a:srgbClr val="4271FD"/>
                </a:solidFill>
              </a:rPr>
              <a:t> 應</a:t>
            </a:r>
            <a:r>
              <a:rPr lang="zh-TW" altLang="en-US" sz="5400" b="1" dirty="0">
                <a:solidFill>
                  <a:srgbClr val="4271FD"/>
                </a:solidFill>
              </a:rPr>
              <a:t>該如何劃分區隔標準？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51" y="3798211"/>
            <a:ext cx="10515600" cy="1500187"/>
          </a:xfrm>
        </p:spPr>
        <p:txBody>
          <a:bodyPr/>
          <a:lstStyle/>
          <a:p>
            <a:r>
              <a:rPr lang="zh-TW" altLang="en-US" b="1" i="1" dirty="0" smtClean="0"/>
              <a:t>實戰主題</a:t>
            </a:r>
            <a:r>
              <a:rPr lang="en-US" altLang="zh-TW" b="1" i="1" dirty="0" smtClean="0"/>
              <a:t>1-1:</a:t>
            </a:r>
            <a:r>
              <a:rPr lang="zh-TW" altLang="en-US" b="1" i="1" dirty="0" smtClean="0"/>
              <a:t>最</a:t>
            </a:r>
            <a:r>
              <a:rPr lang="zh-TW" altLang="en-US" b="1" i="1" dirty="0"/>
              <a:t>近一次消費天</a:t>
            </a:r>
            <a:r>
              <a:rPr lang="zh-TW" altLang="en-US" b="1" i="1" dirty="0" smtClean="0"/>
              <a:t>數（</a:t>
            </a:r>
            <a:r>
              <a:rPr lang="en-US" altLang="zh-TW" b="1" i="1" dirty="0" err="1" smtClean="0"/>
              <a:t>Recency</a:t>
            </a:r>
            <a:r>
              <a:rPr lang="zh-TW" altLang="en-US" b="1" i="1" dirty="0" smtClean="0"/>
              <a:t>）與</a:t>
            </a:r>
            <a:r>
              <a:rPr lang="zh-TW" altLang="en-US" b="1" i="1" dirty="0"/>
              <a:t>消費頻</a:t>
            </a:r>
            <a:r>
              <a:rPr lang="zh-TW" altLang="en-US" b="1" i="1" dirty="0" smtClean="0"/>
              <a:t>率（</a:t>
            </a:r>
            <a:r>
              <a:rPr lang="en-US" altLang="zh-TW" b="1" i="1" dirty="0" smtClean="0"/>
              <a:t>Frequency</a:t>
            </a:r>
            <a:r>
              <a:rPr lang="zh-TW" altLang="en-US" b="1" i="1" dirty="0" smtClean="0"/>
              <a:t>）分</a:t>
            </a:r>
            <a:r>
              <a:rPr lang="zh-TW" altLang="en-US" b="1" i="1" dirty="0"/>
              <a:t>析實</a:t>
            </a:r>
            <a:r>
              <a:rPr lang="zh-TW" altLang="en-US" b="1" i="1" dirty="0" smtClean="0"/>
              <a:t>戰</a:t>
            </a:r>
            <a:endParaRPr lang="en-US" altLang="zh-TW" b="1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1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>
                <a:solidFill>
                  <a:srgbClr val="4271FD"/>
                </a:solidFill>
              </a:rPr>
              <a:t>劃分區隔標</a:t>
            </a:r>
            <a:r>
              <a:rPr lang="zh-TW" altLang="en-US" sz="4400" dirty="0" smtClean="0">
                <a:solidFill>
                  <a:srgbClr val="4271FD"/>
                </a:solidFill>
              </a:rPr>
              <a:t>準</a:t>
            </a:r>
            <a:endParaRPr lang="zh-TW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先切出消費頻率與購買天數</a:t>
            </a:r>
            <a:endParaRPr lang="en-US" altLang="zh-TW" dirty="0" smtClean="0"/>
          </a:p>
          <a:p>
            <a:r>
              <a:rPr lang="zh-TW" altLang="en-US" dirty="0" smtClean="0"/>
              <a:t>最後以人工或機器學習的分群法進行切割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747" y="2950999"/>
            <a:ext cx="5621867" cy="3627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86" y="2950999"/>
            <a:ext cx="5647140" cy="3643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775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4000" dirty="0">
                <a:solidFill>
                  <a:srgbClr val="4271FD"/>
                </a:solidFill>
              </a:rPr>
              <a:t>劃分區隔標準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en-US" sz="3600" dirty="0" smtClean="0"/>
              <a:t>非</a:t>
            </a:r>
            <a:r>
              <a:rPr lang="zh-TW" altLang="en-US" sz="3600" dirty="0"/>
              <a:t>監督式學習</a:t>
            </a:r>
            <a:r>
              <a:rPr lang="en-US" altLang="zh-TW" sz="3600" dirty="0"/>
              <a:t>-</a:t>
            </a:r>
            <a:r>
              <a:rPr lang="zh-TW" altLang="en-US" sz="3600" dirty="0"/>
              <a:t>階層式分</a:t>
            </a:r>
            <a:r>
              <a:rPr lang="zh-TW" altLang="en-US" sz="3600" dirty="0" smtClean="0"/>
              <a:t>群</a:t>
            </a:r>
            <a:endParaRPr lang="zh-TW" altLang="en-US" sz="2800" dirty="0"/>
          </a:p>
        </p:txBody>
      </p:sp>
      <p:pic>
        <p:nvPicPr>
          <p:cNvPr id="6" name="clip005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949450"/>
            <a:ext cx="10515600" cy="41021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018502" y="6564947"/>
            <a:ext cx="37529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 smtClean="0"/>
              <a:t>Source</a:t>
            </a:r>
            <a:r>
              <a:rPr lang="zh-TW" altLang="en-US" sz="1100" dirty="0" smtClean="0"/>
              <a:t>：</a:t>
            </a:r>
            <a:r>
              <a:rPr lang="en-US" altLang="zh-TW" sz="1100" dirty="0" smtClean="0"/>
              <a:t> </a:t>
            </a:r>
            <a:r>
              <a:rPr lang="en-US" altLang="zh-TW" sz="1100" dirty="0" err="1" smtClean="0"/>
              <a:t>SuperDataScience</a:t>
            </a:r>
            <a:r>
              <a:rPr lang="en-US" altLang="zh-TW" sz="1100" dirty="0" smtClean="0"/>
              <a:t> </a:t>
            </a:r>
            <a:r>
              <a:rPr lang="en-US" altLang="zh-TW" sz="1100" dirty="0" err="1" smtClean="0"/>
              <a:t>Udemy</a:t>
            </a:r>
            <a:r>
              <a:rPr lang="en-US" altLang="zh-TW" sz="1100" dirty="0" smtClean="0"/>
              <a:t> Machine learning A-Z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8861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>
                <a:solidFill>
                  <a:srgbClr val="4271FD"/>
                </a:solidFill>
              </a:rPr>
              <a:t>劃分區隔標</a:t>
            </a:r>
            <a:r>
              <a:rPr lang="zh-TW" altLang="en-US" sz="4000" dirty="0" smtClean="0">
                <a:solidFill>
                  <a:srgbClr val="4271FD"/>
                </a:solidFill>
              </a:rPr>
              <a:t>準 </a:t>
            </a:r>
            <a:r>
              <a:rPr lang="en-US" altLang="zh-TW" sz="4000" dirty="0" smtClean="0">
                <a:solidFill>
                  <a:srgbClr val="4271FD"/>
                </a:solidFill>
              </a:rPr>
              <a:t>- </a:t>
            </a:r>
            <a:r>
              <a:rPr lang="zh-TW" altLang="en-US" sz="4000" dirty="0" smtClean="0"/>
              <a:t>階</a:t>
            </a:r>
            <a:r>
              <a:rPr lang="zh-TW" altLang="en-US" sz="4000" dirty="0"/>
              <a:t>層式分</a:t>
            </a:r>
            <a:r>
              <a:rPr lang="zh-TW" altLang="en-US" sz="4000" dirty="0" smtClean="0"/>
              <a:t>群</a:t>
            </a:r>
            <a:r>
              <a:rPr lang="zh-TW" altLang="en-US" sz="4000" dirty="0"/>
              <a:t>制</a:t>
            </a:r>
            <a:r>
              <a:rPr lang="zh-TW" altLang="en-US" sz="4000" dirty="0" smtClean="0"/>
              <a:t>定區隔</a:t>
            </a:r>
            <a:endParaRPr lang="zh-TW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消費頻率（</a:t>
            </a:r>
            <a:r>
              <a:rPr lang="en-US" altLang="zh-TW" dirty="0" smtClean="0"/>
              <a:t>F</a:t>
            </a:r>
            <a:r>
              <a:rPr lang="zh-TW" altLang="en-US" dirty="0" smtClean="0"/>
              <a:t>）與最近一天消費（</a:t>
            </a:r>
            <a:r>
              <a:rPr lang="en-US" altLang="zh-TW" dirty="0" smtClean="0"/>
              <a:t>R</a:t>
            </a:r>
            <a:r>
              <a:rPr lang="zh-TW" altLang="en-US" dirty="0" smtClean="0"/>
              <a:t>）共被切分成</a:t>
            </a:r>
            <a:r>
              <a:rPr lang="en-US" altLang="zh-TW" dirty="0" smtClean="0"/>
              <a:t>6</a:t>
            </a:r>
            <a:r>
              <a:rPr lang="zh-TW" altLang="en-US" dirty="0" smtClean="0"/>
              <a:t>區塊</a:t>
            </a:r>
            <a:endParaRPr lang="en-US" altLang="zh-TW" dirty="0" smtClean="0"/>
          </a:p>
          <a:p>
            <a:r>
              <a:rPr lang="zh-TW" altLang="en-US" dirty="0" smtClean="0"/>
              <a:t>所以</a:t>
            </a:r>
            <a:r>
              <a:rPr lang="en-US" altLang="zh-TW" dirty="0" smtClean="0"/>
              <a:t>R</a:t>
            </a:r>
            <a:r>
              <a:rPr lang="zh-TW" altLang="en-US" dirty="0" smtClean="0"/>
              <a:t>與</a:t>
            </a:r>
            <a:r>
              <a:rPr lang="en-US" altLang="zh-TW" dirty="0" smtClean="0"/>
              <a:t>F</a:t>
            </a:r>
            <a:r>
              <a:rPr lang="zh-TW" altLang="en-US" dirty="0" smtClean="0"/>
              <a:t>的交叉組合共有</a:t>
            </a:r>
            <a:r>
              <a:rPr lang="en-US" altLang="zh-TW" dirty="0" smtClean="0"/>
              <a:t>36</a:t>
            </a:r>
            <a:r>
              <a:rPr lang="zh-TW" altLang="en-US" dirty="0" smtClean="0"/>
              <a:t>種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52480"/>
            <a:ext cx="5255538" cy="33908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737" y="3152479"/>
            <a:ext cx="5255537" cy="33908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526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98" y="2082800"/>
            <a:ext cx="6784603" cy="4627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資料結構到</a:t>
            </a:r>
            <a:r>
              <a:rPr lang="en-US" altLang="zh-TW" dirty="0" smtClean="0"/>
              <a:t>RF</a:t>
            </a:r>
            <a:r>
              <a:rPr lang="zh-TW" altLang="en-US" dirty="0" smtClean="0"/>
              <a:t>分析圖製作</a:t>
            </a:r>
            <a:r>
              <a:rPr lang="zh-TW" altLang="en-US" dirty="0"/>
              <a:t>完成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081"/>
          <a:stretch/>
        </p:blipFill>
        <p:spPr>
          <a:xfrm>
            <a:off x="446590" y="2082800"/>
            <a:ext cx="4100010" cy="1696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09" y="4519612"/>
            <a:ext cx="3086100" cy="2190750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2324100" y="3855282"/>
            <a:ext cx="342900" cy="5690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Down Arrow 8"/>
          <p:cNvSpPr/>
          <p:nvPr/>
        </p:nvSpPr>
        <p:spPr>
          <a:xfrm rot="16200000">
            <a:off x="4377387" y="5298314"/>
            <a:ext cx="342900" cy="633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16" b="93711" l="9146" r="8902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687" y="3962401"/>
            <a:ext cx="1051223" cy="101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4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RF</a:t>
            </a:r>
            <a:r>
              <a:rPr lang="zh-TW" altLang="en-US" dirty="0" smtClean="0"/>
              <a:t>分析圖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以性別為分類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0" y="1825625"/>
            <a:ext cx="3225800" cy="4351339"/>
          </a:xfrm>
        </p:spPr>
        <p:txBody>
          <a:bodyPr/>
          <a:lstStyle/>
          <a:p>
            <a:r>
              <a:rPr lang="zh-TW" altLang="en-US" dirty="0" smtClean="0"/>
              <a:t>不管哪一客群女性比例幾乎居冠。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73" y="1690688"/>
            <a:ext cx="7619544" cy="491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MDS</a:t>
            </a:r>
            <a:r>
              <a:rPr lang="zh-TW" altLang="en-US" dirty="0" smtClean="0"/>
              <a:t>旅行地圖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</a:t>
            </a:fld>
            <a:endParaRPr lang="en-US"/>
          </a:p>
        </p:txBody>
      </p:sp>
      <p:pic>
        <p:nvPicPr>
          <p:cNvPr id="5" name="圖片 3" descr="描述: C:\Users\Acer\AppData\Local\Microsoft\Windows\INetCache\Content.Word\STP分析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9448"/>
            <a:ext cx="5748963" cy="302498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6"/>
          <p:cNvSpPr/>
          <p:nvPr/>
        </p:nvSpPr>
        <p:spPr>
          <a:xfrm>
            <a:off x="5505104" y="3696200"/>
            <a:ext cx="492735" cy="371475"/>
          </a:xfrm>
          <a:prstGeom prst="rightArrow">
            <a:avLst/>
          </a:prstGeom>
          <a:solidFill>
            <a:srgbClr val="55A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369448"/>
            <a:ext cx="5333654" cy="302498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24125" y="2145610"/>
            <a:ext cx="1428750" cy="447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tx1"/>
                </a:solidFill>
              </a:rPr>
              <a:t>資料</a:t>
            </a:r>
            <a:r>
              <a:rPr lang="zh-TW" altLang="en-US" sz="2400" b="1" dirty="0">
                <a:solidFill>
                  <a:schemeClr val="tx1"/>
                </a:solidFill>
              </a:rPr>
              <a:t>工程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76975" y="2895600"/>
            <a:ext cx="1695450" cy="22574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646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5400" b="1" dirty="0">
                <a:solidFill>
                  <a:schemeClr val="accent2"/>
                </a:solidFill>
              </a:rPr>
              <a:t>問題</a:t>
            </a:r>
            <a:r>
              <a:rPr lang="en-US" altLang="zh-TW" sz="5400" b="1" dirty="0" smtClean="0">
                <a:solidFill>
                  <a:schemeClr val="accent2"/>
                </a:solidFill>
              </a:rPr>
              <a:t>1-2:</a:t>
            </a:r>
            <a:r>
              <a:rPr lang="en-US" altLang="zh-TW" sz="5400" b="1" dirty="0" smtClean="0">
                <a:solidFill>
                  <a:srgbClr val="4271FD"/>
                </a:solidFill>
              </a:rPr>
              <a:t/>
            </a:r>
            <a:br>
              <a:rPr lang="en-US" altLang="zh-TW" sz="5400" b="1" dirty="0" smtClean="0">
                <a:solidFill>
                  <a:srgbClr val="4271FD"/>
                </a:solidFill>
              </a:rPr>
            </a:br>
            <a:r>
              <a:rPr lang="en-US" altLang="zh-TW" sz="5400" b="1" dirty="0" smtClean="0">
                <a:solidFill>
                  <a:srgbClr val="4271FD"/>
                </a:solidFill>
              </a:rPr>
              <a:t>So </a:t>
            </a:r>
            <a:r>
              <a:rPr lang="en-US" altLang="zh-TW" sz="5400" b="1" dirty="0">
                <a:solidFill>
                  <a:srgbClr val="4271FD"/>
                </a:solidFill>
              </a:rPr>
              <a:t>what? </a:t>
            </a:r>
            <a:br>
              <a:rPr lang="en-US" altLang="zh-TW" sz="5400" b="1" dirty="0">
                <a:solidFill>
                  <a:srgbClr val="4271FD"/>
                </a:solidFill>
              </a:rPr>
            </a:br>
            <a:r>
              <a:rPr lang="zh-TW" altLang="en-US" sz="5400" b="1" dirty="0">
                <a:solidFill>
                  <a:srgbClr val="4271FD"/>
                </a:solidFill>
              </a:rPr>
              <a:t>那接下來該怎做？</a:t>
            </a:r>
            <a:r>
              <a:rPr lang="en-US" altLang="zh-TW" sz="5400" b="1" dirty="0">
                <a:solidFill>
                  <a:srgbClr val="4271FD"/>
                </a:solidFill>
              </a:rPr>
              <a:t/>
            </a:r>
            <a:br>
              <a:rPr lang="en-US" altLang="zh-TW" sz="5400" b="1" dirty="0">
                <a:solidFill>
                  <a:srgbClr val="4271FD"/>
                </a:solidFill>
              </a:rPr>
            </a:br>
            <a:r>
              <a:rPr lang="zh-TW" altLang="en-US" sz="5400" b="1" dirty="0">
                <a:solidFill>
                  <a:srgbClr val="4271FD"/>
                </a:solidFill>
              </a:rPr>
              <a:t>能更吸引這群人來購買？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 smtClean="0"/>
              <a:t>子</a:t>
            </a:r>
            <a:r>
              <a:rPr lang="zh-TW" altLang="en-US" b="1" dirty="0"/>
              <a:t>區段分</a:t>
            </a:r>
            <a:r>
              <a:rPr lang="zh-TW" altLang="en-US" b="1" dirty="0" smtClean="0"/>
              <a:t>析（</a:t>
            </a:r>
            <a:r>
              <a:rPr lang="en-US" altLang="zh-TW" b="1" dirty="0" smtClean="0"/>
              <a:t>Sub-segments analysis</a:t>
            </a:r>
            <a:r>
              <a:rPr lang="zh-TW" altLang="en-US" b="1" dirty="0" smtClean="0"/>
              <a:t>）</a:t>
            </a:r>
            <a:endParaRPr lang="zh-TW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1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RF</a:t>
            </a:r>
            <a:r>
              <a:rPr lang="zh-TW" altLang="en-US" dirty="0"/>
              <a:t>子區段分析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以商品及為</a:t>
            </a:r>
            <a:r>
              <a:rPr lang="zh-TW" altLang="en-US" dirty="0"/>
              <a:t>分類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1918" y="1575594"/>
            <a:ext cx="3999882" cy="4895851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sz="2400" b="1" dirty="0" smtClean="0"/>
              <a:t>常貴客</a:t>
            </a:r>
            <a:r>
              <a:rPr lang="zh-TW" altLang="en-US" sz="2400" dirty="0" smtClean="0"/>
              <a:t>的購買優先順序</a:t>
            </a:r>
            <a:r>
              <a:rPr lang="en-US" altLang="zh-TW" sz="2400" dirty="0" smtClean="0"/>
              <a:t>:</a:t>
            </a:r>
          </a:p>
          <a:p>
            <a:pPr lvl="1"/>
            <a:r>
              <a:rPr lang="zh-TW" altLang="en-US" sz="2000" dirty="0" smtClean="0"/>
              <a:t>保養面膜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精華液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化妝水</a:t>
            </a:r>
            <a:endParaRPr lang="en-US" altLang="zh-TW" sz="2000" dirty="0" smtClean="0"/>
          </a:p>
          <a:p>
            <a:r>
              <a:rPr lang="zh-TW" altLang="en-US" sz="2400" b="1" dirty="0"/>
              <a:t>新顧客</a:t>
            </a:r>
            <a:r>
              <a:rPr lang="zh-TW" altLang="en-US" sz="2400" dirty="0"/>
              <a:t>的購買優先順序</a:t>
            </a:r>
            <a:r>
              <a:rPr lang="en-US" altLang="zh-TW" sz="2400" dirty="0" smtClean="0"/>
              <a:t>:</a:t>
            </a:r>
          </a:p>
          <a:p>
            <a:pPr lvl="1"/>
            <a:r>
              <a:rPr lang="zh-TW" altLang="en-US" sz="2000" dirty="0"/>
              <a:t>精華液</a:t>
            </a:r>
            <a:endParaRPr lang="en-US" altLang="zh-TW" sz="2000" dirty="0"/>
          </a:p>
          <a:p>
            <a:pPr lvl="1"/>
            <a:r>
              <a:rPr lang="zh-TW" altLang="en-US" sz="2000" dirty="0" smtClean="0"/>
              <a:t>化妝水</a:t>
            </a:r>
            <a:endParaRPr lang="en-US" altLang="zh-TW" sz="2000" dirty="0" smtClean="0"/>
          </a:p>
          <a:p>
            <a:pPr lvl="1"/>
            <a:r>
              <a:rPr lang="zh-TW" altLang="en-US" sz="2000" dirty="0"/>
              <a:t>保養面</a:t>
            </a:r>
            <a:r>
              <a:rPr lang="zh-TW" altLang="en-US" sz="2000" dirty="0" smtClean="0"/>
              <a:t>膜</a:t>
            </a:r>
            <a:endParaRPr lang="en-US" altLang="zh-TW" sz="2000" dirty="0" smtClean="0"/>
          </a:p>
          <a:p>
            <a:r>
              <a:rPr lang="zh-TW" altLang="en-US" sz="2400" b="1" dirty="0"/>
              <a:t>先前客</a:t>
            </a:r>
            <a:r>
              <a:rPr lang="zh-TW" altLang="en-US" sz="2400" dirty="0"/>
              <a:t>的購買優先順序</a:t>
            </a:r>
            <a:r>
              <a:rPr lang="en-US" altLang="zh-TW" sz="2400" dirty="0" smtClean="0"/>
              <a:t>:</a:t>
            </a:r>
          </a:p>
          <a:p>
            <a:pPr lvl="1"/>
            <a:r>
              <a:rPr lang="zh-TW" altLang="en-US" sz="2000" dirty="0"/>
              <a:t>保養面膜</a:t>
            </a:r>
            <a:endParaRPr lang="en-US" altLang="zh-TW" sz="2000" dirty="0"/>
          </a:p>
          <a:p>
            <a:pPr lvl="1"/>
            <a:r>
              <a:rPr lang="zh-TW" altLang="en-US" sz="2000" dirty="0"/>
              <a:t>化妝水</a:t>
            </a:r>
            <a:endParaRPr lang="en-US" altLang="zh-TW" sz="2000" dirty="0"/>
          </a:p>
          <a:p>
            <a:r>
              <a:rPr lang="zh-TW" altLang="en-US" sz="2400" b="1" dirty="0"/>
              <a:t>一次客</a:t>
            </a:r>
            <a:r>
              <a:rPr lang="zh-TW" altLang="en-US" sz="2400" dirty="0"/>
              <a:t>的購買優先順序</a:t>
            </a:r>
            <a:r>
              <a:rPr lang="en-US" altLang="zh-TW" sz="2400" dirty="0"/>
              <a:t>:</a:t>
            </a:r>
            <a:endParaRPr lang="en-US" altLang="zh-TW" sz="2400" dirty="0" smtClean="0"/>
          </a:p>
          <a:p>
            <a:pPr lvl="1"/>
            <a:r>
              <a:rPr lang="zh-TW" altLang="en-US" sz="2000" dirty="0"/>
              <a:t>精華</a:t>
            </a:r>
            <a:r>
              <a:rPr lang="zh-TW" altLang="en-US" sz="2000" dirty="0" smtClean="0"/>
              <a:t>液</a:t>
            </a:r>
            <a:endParaRPr lang="en-US" altLang="zh-TW" sz="2000" dirty="0" smtClean="0"/>
          </a:p>
          <a:p>
            <a:pPr lvl="1"/>
            <a:r>
              <a:rPr lang="zh-TW" altLang="en-US" sz="2000" dirty="0"/>
              <a:t>化妝水</a:t>
            </a:r>
            <a:endParaRPr lang="en-US" altLang="zh-TW" sz="2000" dirty="0"/>
          </a:p>
          <a:p>
            <a:pPr lvl="1"/>
            <a:r>
              <a:rPr lang="zh-TW" altLang="en-US" sz="2000" dirty="0"/>
              <a:t>保養面</a:t>
            </a:r>
            <a:r>
              <a:rPr lang="zh-TW" altLang="en-US" sz="2000" dirty="0" smtClean="0"/>
              <a:t>膜</a:t>
            </a:r>
            <a:endParaRPr lang="en-US" altLang="zh-TW" sz="2000" dirty="0"/>
          </a:p>
          <a:p>
            <a:pPr lvl="1"/>
            <a:endParaRPr lang="en-US" altLang="zh-TW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77282"/>
            <a:ext cx="7023719" cy="45316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984978" y="1354667"/>
            <a:ext cx="0" cy="44252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38199" y="3799542"/>
            <a:ext cx="62674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5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 smtClean="0">
                <a:solidFill>
                  <a:srgbClr val="4271FD"/>
                </a:solidFill>
              </a:rPr>
              <a:t>讚喔</a:t>
            </a:r>
            <a:r>
              <a:rPr lang="en-US" altLang="zh-TW" sz="5400" b="1" dirty="0" smtClean="0">
                <a:solidFill>
                  <a:srgbClr val="4271FD"/>
                </a:solidFill>
              </a:rPr>
              <a:t>!</a:t>
            </a:r>
            <a:r>
              <a:rPr lang="zh-TW" altLang="en-US" sz="5400" b="1" dirty="0" smtClean="0">
                <a:solidFill>
                  <a:srgbClr val="4271FD"/>
                </a:solidFill>
              </a:rPr>
              <a:t> 那</a:t>
            </a:r>
            <a:r>
              <a:rPr lang="en-US" altLang="zh-TW" sz="5400" b="1" dirty="0" smtClean="0">
                <a:solidFill>
                  <a:srgbClr val="4271FD"/>
                </a:solidFill>
              </a:rPr>
              <a:t>…</a:t>
            </a:r>
            <a:r>
              <a:rPr lang="zh-TW" altLang="en-US" sz="5400" b="1" dirty="0" smtClean="0">
                <a:solidFill>
                  <a:srgbClr val="4271FD"/>
                </a:solidFill>
              </a:rPr>
              <a:t>還有更深的</a:t>
            </a:r>
            <a:r>
              <a:rPr lang="en-US" altLang="zh-TW" sz="5400" b="1" dirty="0" smtClean="0">
                <a:solidFill>
                  <a:srgbClr val="4271FD"/>
                </a:solidFill>
              </a:rPr>
              <a:t>insight</a:t>
            </a:r>
            <a:r>
              <a:rPr lang="zh-TW" altLang="en-US" sz="5400" b="1" dirty="0" smtClean="0">
                <a:solidFill>
                  <a:srgbClr val="4271FD"/>
                </a:solidFill>
              </a:rPr>
              <a:t>嗎</a:t>
            </a:r>
            <a:r>
              <a:rPr lang="en-US" altLang="zh-TW" sz="5400" b="1" dirty="0" smtClean="0">
                <a:solidFill>
                  <a:srgbClr val="4271FD"/>
                </a:solidFill>
              </a:rPr>
              <a:t>?</a:t>
            </a:r>
            <a:endParaRPr lang="zh-TW" altLang="en-US" sz="5400" b="1" dirty="0">
              <a:solidFill>
                <a:srgbClr val="4271FD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 smtClean="0"/>
              <a:t>子</a:t>
            </a:r>
            <a:r>
              <a:rPr lang="zh-TW" altLang="en-US" b="1" dirty="0"/>
              <a:t>區段分</a:t>
            </a:r>
            <a:r>
              <a:rPr lang="zh-TW" altLang="en-US" b="1" dirty="0" smtClean="0"/>
              <a:t>析（</a:t>
            </a:r>
            <a:r>
              <a:rPr lang="en-US" altLang="zh-TW" b="1" dirty="0" smtClean="0"/>
              <a:t>Sub-segments analysis</a:t>
            </a:r>
            <a:r>
              <a:rPr lang="zh-TW" altLang="en-US" b="1" dirty="0" smtClean="0"/>
              <a:t>）</a:t>
            </a:r>
            <a:endParaRPr lang="zh-TW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RF</a:t>
            </a:r>
            <a:r>
              <a:rPr lang="zh-TW" altLang="en-US" dirty="0"/>
              <a:t>子區段分析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交叉比對，以先前客為例</a:t>
            </a:r>
            <a:endParaRPr lang="zh-TW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4500604"/>
            <a:ext cx="5220810" cy="211961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sz="1600" b="1" dirty="0" smtClean="0"/>
              <a:t>68–111</a:t>
            </a:r>
            <a:r>
              <a:rPr lang="zh-TW" altLang="en-US" sz="1600" b="1" dirty="0" smtClean="0"/>
              <a:t>天內等於</a:t>
            </a:r>
            <a:r>
              <a:rPr lang="en-US" altLang="zh-TW" sz="1600" b="1" dirty="0" smtClean="0"/>
              <a:t>2</a:t>
            </a:r>
            <a:r>
              <a:rPr lang="zh-TW" altLang="en-US" sz="1600" b="1" dirty="0" smtClean="0"/>
              <a:t>次</a:t>
            </a:r>
            <a:r>
              <a:rPr lang="zh-TW" altLang="en-US" sz="1600" b="1" dirty="0"/>
              <a:t>購買頻率的多</a:t>
            </a:r>
            <a:r>
              <a:rPr lang="zh-TW" altLang="en-US" sz="1600" b="1" dirty="0" smtClean="0"/>
              <a:t>為</a:t>
            </a:r>
            <a:r>
              <a:rPr lang="zh-TW" altLang="en-US" sz="1600" b="1" dirty="0"/>
              <a:t>女</a:t>
            </a:r>
            <a:r>
              <a:rPr lang="zh-TW" altLang="en-US" sz="1600" b="1" dirty="0" smtClean="0"/>
              <a:t>生，</a:t>
            </a:r>
            <a:r>
              <a:rPr lang="zh-TW" altLang="en-US" sz="1600" b="1" dirty="0"/>
              <a:t>男生</a:t>
            </a:r>
            <a:r>
              <a:rPr lang="zh-TW" altLang="en-US" sz="1600" b="1" dirty="0" smtClean="0"/>
              <a:t>次</a:t>
            </a:r>
            <a:r>
              <a:rPr lang="zh-TW" altLang="en-US" sz="1600" b="1" dirty="0"/>
              <a:t>之</a:t>
            </a:r>
          </a:p>
          <a:p>
            <a:pPr>
              <a:lnSpc>
                <a:spcPct val="120000"/>
              </a:lnSpc>
            </a:pPr>
            <a:r>
              <a:rPr lang="zh-TW" altLang="en-US" sz="1800" dirty="0"/>
              <a:t>男生喜好購買</a:t>
            </a:r>
            <a:r>
              <a:rPr lang="zh-TW" altLang="en-US" sz="1800" dirty="0" smtClean="0"/>
              <a:t>的</a:t>
            </a:r>
            <a:r>
              <a:rPr lang="zh-TW" altLang="en-US" sz="1800" dirty="0"/>
              <a:t>「</a:t>
            </a:r>
            <a:r>
              <a:rPr lang="zh-TW" altLang="en-US" sz="1800" dirty="0" smtClean="0"/>
              <a:t>化妝水與精華液」</a:t>
            </a:r>
            <a:r>
              <a:rPr lang="zh-TW" altLang="en-US" sz="1800" dirty="0"/>
              <a:t>的組</a:t>
            </a:r>
            <a:r>
              <a:rPr lang="zh-TW" altLang="en-US" sz="1800" dirty="0" smtClean="0"/>
              <a:t>合</a:t>
            </a:r>
            <a:endParaRPr lang="zh-TW" altLang="en-US" sz="1800" dirty="0"/>
          </a:p>
          <a:p>
            <a:pPr>
              <a:lnSpc>
                <a:spcPct val="120000"/>
              </a:lnSpc>
            </a:pPr>
            <a:r>
              <a:rPr lang="zh-TW" altLang="en-US" sz="1800" dirty="0"/>
              <a:t>女</a:t>
            </a:r>
            <a:r>
              <a:rPr lang="zh-TW" altLang="en-US" sz="1800" dirty="0" smtClean="0"/>
              <a:t>生的購買優</a:t>
            </a:r>
            <a:r>
              <a:rPr lang="zh-TW" altLang="en-US" sz="1800" dirty="0"/>
              <a:t>先順序為</a:t>
            </a:r>
            <a:r>
              <a:rPr lang="zh-TW" altLang="en-US" sz="1800" dirty="0" smtClean="0"/>
              <a:t>「精華液、保養面膜，最後則是化妝水」，如果要讓這群女生轉變成</a:t>
            </a:r>
            <a:r>
              <a:rPr lang="en-US" altLang="zh-TW" sz="1800" dirty="0" smtClean="0"/>
              <a:t>0-67</a:t>
            </a:r>
            <a:r>
              <a:rPr lang="zh-TW" altLang="en-US" sz="1800" dirty="0" smtClean="0"/>
              <a:t>天內消費</a:t>
            </a:r>
            <a:r>
              <a:rPr lang="en-US" altLang="zh-TW" sz="1800" dirty="0" smtClean="0"/>
              <a:t>6</a:t>
            </a:r>
            <a:r>
              <a:rPr lang="zh-TW" altLang="en-US" sz="1800" dirty="0" smtClean="0"/>
              <a:t>次的顧客，商家可以在「</a:t>
            </a:r>
            <a:r>
              <a:rPr lang="zh-TW" altLang="en-US" sz="1800" dirty="0"/>
              <a:t>化妝</a:t>
            </a:r>
            <a:r>
              <a:rPr lang="zh-TW" altLang="en-US" sz="1800" dirty="0" smtClean="0"/>
              <a:t>水與精華液」做行銷活動，賺取更多營收。</a:t>
            </a:r>
            <a:endParaRPr lang="zh-TW" alt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23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790700" y="1232252"/>
            <a:ext cx="8982960" cy="3051175"/>
            <a:chOff x="590550" y="1825625"/>
            <a:chExt cx="7457125" cy="2532906"/>
          </a:xfrm>
        </p:grpSpPr>
        <p:grpSp>
          <p:nvGrpSpPr>
            <p:cNvPr id="10" name="Group 9"/>
            <p:cNvGrpSpPr/>
            <p:nvPr/>
          </p:nvGrpSpPr>
          <p:grpSpPr>
            <a:xfrm>
              <a:off x="590550" y="1825625"/>
              <a:ext cx="3543300" cy="2532906"/>
              <a:chOff x="993420" y="1690688"/>
              <a:chExt cx="2920772" cy="199072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3"/>
              <a:srcRect l="61667" b="64640"/>
              <a:stretch/>
            </p:blipFill>
            <p:spPr>
              <a:xfrm>
                <a:off x="993421" y="1690688"/>
                <a:ext cx="2920771" cy="1738312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3420" y="2185987"/>
                <a:ext cx="2362200" cy="1495425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3691318" y="1869791"/>
              <a:ext cx="2708153" cy="2460799"/>
              <a:chOff x="4038600" y="1608349"/>
              <a:chExt cx="2260478" cy="205401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5"/>
              <a:srcRect l="58143" r="13077" b="64337"/>
              <a:stretch/>
            </p:blipFill>
            <p:spPr>
              <a:xfrm>
                <a:off x="4069413" y="1608349"/>
                <a:ext cx="2229665" cy="1782552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8600" y="2109787"/>
                <a:ext cx="2247900" cy="1552575"/>
              </a:xfrm>
              <a:prstGeom prst="rect">
                <a:avLst/>
              </a:prstGeom>
            </p:spPr>
          </p:pic>
        </p:grp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/>
            <a:srcRect l="87065" t="41177" b="38434"/>
            <a:stretch/>
          </p:blipFill>
          <p:spPr>
            <a:xfrm>
              <a:off x="6671479" y="2470536"/>
              <a:ext cx="1376196" cy="1399557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1772548" y="3001331"/>
            <a:ext cx="1580252" cy="1282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Rectangle 16"/>
          <p:cNvSpPr/>
          <p:nvPr/>
        </p:nvSpPr>
        <p:spPr>
          <a:xfrm>
            <a:off x="5507778" y="3001331"/>
            <a:ext cx="1503733" cy="1282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6059010" y="4500604"/>
            <a:ext cx="5789640" cy="2220872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514350" indent="-51435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333FF"/>
              </a:buClr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itchFamily="18" charset="0"/>
              </a:defRPr>
            </a:lvl1pPr>
            <a:lvl2pPr marL="914400" indent="-4572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arenR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itchFamily="18" charset="0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itchFamily="18" charset="0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itchFamily="18" charset="0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itchFamily="18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20000"/>
              </a:lnSpc>
              <a:spcAft>
                <a:spcPts val="0"/>
              </a:spcAft>
              <a:buFont typeface="+mj-lt"/>
              <a:buNone/>
            </a:pPr>
            <a:r>
              <a:rPr kumimoji="0" lang="en-US" altLang="zh-TW" sz="1600" b="1" dirty="0" smtClean="0"/>
              <a:t>0–67</a:t>
            </a:r>
            <a:r>
              <a:rPr kumimoji="0" lang="zh-TW" altLang="en-US" sz="1600" b="1" dirty="0" smtClean="0"/>
              <a:t>天內等於</a:t>
            </a:r>
            <a:r>
              <a:rPr kumimoji="0" lang="en-US" altLang="zh-TW" sz="1600" b="1" dirty="0" smtClean="0"/>
              <a:t>2</a:t>
            </a:r>
            <a:r>
              <a:rPr kumimoji="0" lang="zh-TW" altLang="en-US" sz="1600" b="1" dirty="0" smtClean="0"/>
              <a:t>次購買頻率的多為女生，男生次之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kumimoji="0" lang="zh-TW" altLang="en-US" sz="1800" dirty="0" smtClean="0"/>
              <a:t>男生喜好購買的「保養面膜」單一產品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kumimoji="0" lang="zh-TW" altLang="en-US" sz="1800" dirty="0" smtClean="0"/>
              <a:t>女生的購買優先順序為「化妝水及保養面膜」，如果要讓這群女生轉變成</a:t>
            </a:r>
            <a:r>
              <a:rPr kumimoji="0" lang="en-US" altLang="zh-TW" sz="1800" dirty="0" smtClean="0"/>
              <a:t>0-67</a:t>
            </a:r>
            <a:r>
              <a:rPr kumimoji="0" lang="zh-TW" altLang="en-US" sz="1800" dirty="0" smtClean="0"/>
              <a:t>天內消費</a:t>
            </a:r>
            <a:r>
              <a:rPr kumimoji="0" lang="en-US" altLang="zh-TW" sz="1800" dirty="0" smtClean="0"/>
              <a:t>6</a:t>
            </a:r>
            <a:r>
              <a:rPr kumimoji="0" lang="zh-TW" altLang="en-US" sz="1800" dirty="0" smtClean="0"/>
              <a:t>次的顧客，商家可以在「化妝水與精華液」做行銷活動，賺取更多營收。</a:t>
            </a:r>
            <a:endParaRPr kumimoji="0" lang="zh-TW" alt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3396441" y="3001331"/>
            <a:ext cx="1846291" cy="1282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Rectangle 30"/>
          <p:cNvSpPr/>
          <p:nvPr/>
        </p:nvSpPr>
        <p:spPr>
          <a:xfrm>
            <a:off x="7029663" y="3001331"/>
            <a:ext cx="1803016" cy="1282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59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6" grpId="1" build="p"/>
      <p:bldP spid="16" grpId="0" animBg="1"/>
      <p:bldP spid="16" grpId="1" animBg="1"/>
      <p:bldP spid="17" grpId="0" animBg="1"/>
      <p:bldP spid="17" grpId="1" animBg="1"/>
      <p:bldP spid="19" grpId="0"/>
      <p:bldP spid="30" grpId="0" animBg="1"/>
      <p:bldP spid="30" grpId="1" animBg="1"/>
      <p:bldP spid="31" grpId="0" animBg="1"/>
      <p:bldP spid="3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 smtClean="0">
                <a:solidFill>
                  <a:srgbClr val="4271FD"/>
                </a:solidFill>
              </a:rPr>
              <a:t>恩</a:t>
            </a:r>
            <a:r>
              <a:rPr lang="en-US" altLang="zh-TW" sz="5400" b="1" dirty="0" smtClean="0">
                <a:solidFill>
                  <a:srgbClr val="4271FD"/>
                </a:solidFill>
              </a:rPr>
              <a:t>…</a:t>
            </a:r>
            <a:r>
              <a:rPr lang="zh-TW" altLang="en-US" sz="5400" b="1" dirty="0" smtClean="0">
                <a:solidFill>
                  <a:srgbClr val="4271FD"/>
                </a:solidFill>
              </a:rPr>
              <a:t>還是有點沒感覺</a:t>
            </a:r>
            <a:r>
              <a:rPr lang="en-US" altLang="zh-TW" sz="5400" b="1" dirty="0" smtClean="0">
                <a:solidFill>
                  <a:srgbClr val="4271FD"/>
                </a:solidFill>
              </a:rPr>
              <a:t>…</a:t>
            </a:r>
            <a:endParaRPr lang="zh-TW" altLang="en-US" sz="5400" b="1" dirty="0">
              <a:solidFill>
                <a:srgbClr val="4271FD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 smtClean="0"/>
              <a:t>子</a:t>
            </a:r>
            <a:r>
              <a:rPr lang="zh-TW" altLang="en-US" b="1" dirty="0"/>
              <a:t>區段分</a:t>
            </a:r>
            <a:r>
              <a:rPr lang="zh-TW" altLang="en-US" b="1" dirty="0" smtClean="0"/>
              <a:t>析（</a:t>
            </a:r>
            <a:r>
              <a:rPr lang="en-US" altLang="zh-TW" b="1" dirty="0" smtClean="0"/>
              <a:t>Sub-segments analysis</a:t>
            </a:r>
            <a:r>
              <a:rPr lang="zh-TW" altLang="en-US" b="1" dirty="0" smtClean="0"/>
              <a:t>）</a:t>
            </a:r>
            <a:endParaRPr lang="zh-TW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2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RF</a:t>
            </a:r>
            <a:r>
              <a:rPr lang="zh-TW" altLang="en-US" dirty="0"/>
              <a:t>子區段分</a:t>
            </a:r>
            <a:r>
              <a:rPr lang="zh-TW" altLang="en-US" dirty="0" smtClean="0"/>
              <a:t>析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利</a:t>
            </a:r>
            <a:r>
              <a:rPr lang="zh-TW" altLang="en-US" dirty="0"/>
              <a:t>潤</a:t>
            </a:r>
            <a:r>
              <a:rPr lang="zh-TW" altLang="en-US" dirty="0" smtClean="0"/>
              <a:t>模擬計算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4314" y="1433739"/>
            <a:ext cx="10515600" cy="5287737"/>
          </a:xfrm>
        </p:spPr>
        <p:txBody>
          <a:bodyPr>
            <a:noAutofit/>
          </a:bodyPr>
          <a:lstStyle/>
          <a:p>
            <a:r>
              <a:rPr lang="en-US" altLang="zh-TW" sz="2000" b="1" dirty="0"/>
              <a:t>68–111</a:t>
            </a:r>
            <a:r>
              <a:rPr lang="zh-TW" altLang="en-US" sz="2000" b="1" dirty="0"/>
              <a:t>天內等於</a:t>
            </a:r>
            <a:r>
              <a:rPr lang="en-US" altLang="zh-TW" sz="2000" b="1" dirty="0"/>
              <a:t>2</a:t>
            </a:r>
            <a:r>
              <a:rPr lang="zh-TW" altLang="en-US" sz="2000" b="1" dirty="0"/>
              <a:t>次購買頻率</a:t>
            </a:r>
            <a:r>
              <a:rPr lang="zh-TW" altLang="en-US" sz="2000" b="1" dirty="0" smtClean="0"/>
              <a:t>的女生為例</a:t>
            </a:r>
            <a:endParaRPr lang="en-US" altLang="zh-TW" sz="2000" b="1" dirty="0" smtClean="0"/>
          </a:p>
          <a:p>
            <a:r>
              <a:rPr lang="zh-TW" altLang="en-US" sz="2000" b="1" dirty="0" smtClean="0"/>
              <a:t>假設這群女生有</a:t>
            </a:r>
            <a:r>
              <a:rPr lang="en-US" altLang="zh-TW" sz="2000" dirty="0"/>
              <a:t>200</a:t>
            </a:r>
            <a:r>
              <a:rPr lang="zh-TW" altLang="en-US" sz="2000" dirty="0"/>
              <a:t>人，平</a:t>
            </a:r>
            <a:r>
              <a:rPr lang="zh-TW" altLang="en-US" sz="2000" dirty="0" smtClean="0"/>
              <a:t>均</a:t>
            </a:r>
            <a:r>
              <a:rPr lang="en-US" altLang="zh-TW" sz="2000" dirty="0" smtClean="0"/>
              <a:t>75.8</a:t>
            </a:r>
            <a:r>
              <a:rPr lang="zh-TW" altLang="en-US" sz="2000" dirty="0" smtClean="0"/>
              <a:t>天</a:t>
            </a:r>
            <a:r>
              <a:rPr lang="zh-TW" altLang="en-US" sz="2000" dirty="0"/>
              <a:t>消</a:t>
            </a:r>
            <a:r>
              <a:rPr lang="zh-TW" altLang="en-US" sz="2000" dirty="0" smtClean="0"/>
              <a:t>費</a:t>
            </a:r>
            <a:r>
              <a:rPr lang="en-US" altLang="zh-TW" sz="2000" dirty="0"/>
              <a:t>2</a:t>
            </a:r>
            <a:r>
              <a:rPr lang="zh-TW" altLang="en-US" sz="2000" dirty="0" smtClean="0"/>
              <a:t>次</a:t>
            </a:r>
            <a:r>
              <a:rPr lang="zh-TW" altLang="en-US" sz="2000" dirty="0"/>
              <a:t>，而</a:t>
            </a:r>
            <a:r>
              <a:rPr lang="zh-TW" altLang="en-US" sz="2000" dirty="0" smtClean="0"/>
              <a:t>「</a:t>
            </a:r>
            <a:r>
              <a:rPr lang="zh-TW" altLang="en-US" sz="2000" dirty="0"/>
              <a:t>精華液、保養面膜</a:t>
            </a:r>
            <a:r>
              <a:rPr lang="zh-TW" altLang="en-US" sz="2000" dirty="0" smtClean="0"/>
              <a:t>，化</a:t>
            </a:r>
            <a:r>
              <a:rPr lang="zh-TW" altLang="en-US" sz="2000" dirty="0"/>
              <a:t>妝水</a:t>
            </a:r>
            <a:r>
              <a:rPr lang="zh-TW" altLang="en-US" sz="2000" dirty="0" smtClean="0"/>
              <a:t>」</a:t>
            </a:r>
            <a:r>
              <a:rPr lang="zh-TW" altLang="en-US" sz="2000" dirty="0"/>
              <a:t>的組合利潤</a:t>
            </a:r>
            <a:r>
              <a:rPr lang="zh-TW" altLang="en-US" sz="2000" dirty="0" smtClean="0"/>
              <a:t>為</a:t>
            </a:r>
            <a:r>
              <a:rPr lang="en-US" altLang="zh-TW" sz="2000" dirty="0" smtClean="0"/>
              <a:t>4500</a:t>
            </a:r>
            <a:r>
              <a:rPr lang="zh-TW" altLang="en-US" sz="2000" dirty="0"/>
              <a:t>，平均每天可以達</a:t>
            </a:r>
            <a:r>
              <a:rPr lang="zh-TW" altLang="en-US" sz="2000" dirty="0" smtClean="0"/>
              <a:t>到</a:t>
            </a:r>
            <a:endParaRPr lang="en-US" altLang="zh-TW" sz="2000" dirty="0" smtClean="0"/>
          </a:p>
          <a:p>
            <a:pPr lvl="1"/>
            <a:r>
              <a:rPr lang="zh-TW" altLang="en-US" sz="1800" dirty="0" smtClean="0"/>
              <a:t>一天</a:t>
            </a:r>
            <a:r>
              <a:rPr lang="en-US" altLang="zh-TW" sz="1800" dirty="0"/>
              <a:t>200</a:t>
            </a:r>
            <a:r>
              <a:rPr lang="zh-TW" altLang="en-US" sz="1800" dirty="0"/>
              <a:t>人平均消費</a:t>
            </a:r>
            <a:r>
              <a:rPr lang="zh-TW" altLang="en-US" sz="1800" dirty="0" smtClean="0"/>
              <a:t>＝（</a:t>
            </a:r>
            <a:r>
              <a:rPr lang="en-US" altLang="zh-TW" sz="1800" dirty="0" smtClean="0"/>
              <a:t>2/</a:t>
            </a:r>
            <a:r>
              <a:rPr lang="en-US" altLang="zh-TW" sz="1800" dirty="0"/>
              <a:t> </a:t>
            </a:r>
            <a:r>
              <a:rPr lang="en-US" altLang="zh-TW" sz="1800" dirty="0" smtClean="0"/>
              <a:t>75.8</a:t>
            </a:r>
            <a:r>
              <a:rPr lang="zh-TW" altLang="en-US" sz="1800" dirty="0" smtClean="0"/>
              <a:t>）</a:t>
            </a:r>
            <a:r>
              <a:rPr lang="en-US" altLang="zh-TW" sz="1800" dirty="0" smtClean="0"/>
              <a:t>*</a:t>
            </a:r>
            <a:r>
              <a:rPr lang="en-US" altLang="zh-TW" sz="1800" dirty="0"/>
              <a:t>200</a:t>
            </a:r>
            <a:r>
              <a:rPr lang="zh-TW" altLang="en-US" sz="1800" dirty="0"/>
              <a:t>人</a:t>
            </a:r>
            <a:r>
              <a:rPr lang="zh-TW" altLang="en-US" sz="1800" dirty="0" smtClean="0"/>
              <a:t>＝</a:t>
            </a:r>
            <a:r>
              <a:rPr lang="en-US" altLang="zh-TW" sz="1800" dirty="0" smtClean="0"/>
              <a:t>5.277</a:t>
            </a:r>
          </a:p>
          <a:p>
            <a:pPr lvl="1"/>
            <a:r>
              <a:rPr lang="zh-TW" altLang="en-US" sz="1800" dirty="0" smtClean="0"/>
              <a:t>每天</a:t>
            </a:r>
            <a:r>
              <a:rPr lang="zh-TW" altLang="en-US" sz="1800" dirty="0"/>
              <a:t>利</a:t>
            </a:r>
            <a:r>
              <a:rPr lang="zh-TW" altLang="en-US" sz="1800" dirty="0" smtClean="0"/>
              <a:t>潤</a:t>
            </a:r>
            <a:r>
              <a:rPr lang="en-US" altLang="zh-TW" sz="1800" dirty="0" smtClean="0"/>
              <a:t>=4500</a:t>
            </a:r>
            <a:r>
              <a:rPr lang="zh-TW" altLang="en-US" sz="1800" dirty="0" smtClean="0"/>
              <a:t>*</a:t>
            </a:r>
            <a:r>
              <a:rPr lang="en-US" altLang="zh-TW" sz="1800" dirty="0"/>
              <a:t> 5.277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=</a:t>
            </a:r>
            <a:r>
              <a:rPr lang="zh-TW" altLang="en-US" sz="1800" dirty="0" smtClean="0"/>
              <a:t> </a:t>
            </a:r>
            <a:r>
              <a:rPr lang="en-US" altLang="zh-TW" sz="3600" b="1" dirty="0" smtClean="0">
                <a:solidFill>
                  <a:srgbClr val="3333FF"/>
                </a:solidFill>
              </a:rPr>
              <a:t>23,746.5</a:t>
            </a:r>
            <a:r>
              <a:rPr lang="zh-TW" altLang="en-US" sz="1800" dirty="0" smtClean="0"/>
              <a:t>元</a:t>
            </a:r>
            <a:endParaRPr lang="zh-TW" altLang="en-US" sz="1800" dirty="0"/>
          </a:p>
          <a:p>
            <a:r>
              <a:rPr lang="zh-TW" altLang="en-US" sz="2000" dirty="0" smtClean="0"/>
              <a:t>如果對「化</a:t>
            </a:r>
            <a:r>
              <a:rPr lang="zh-TW" altLang="en-US" sz="2000" dirty="0"/>
              <a:t>妝水與精華液」做行銷活</a:t>
            </a:r>
            <a:r>
              <a:rPr lang="zh-TW" altLang="en-US" sz="2000" dirty="0" smtClean="0"/>
              <a:t>動，</a:t>
            </a:r>
            <a:r>
              <a:rPr lang="zh-TW" altLang="en-US" sz="2000" dirty="0"/>
              <a:t>舉例來說，「打折促銷</a:t>
            </a:r>
            <a:r>
              <a:rPr lang="zh-TW" altLang="en-US" sz="2000" dirty="0" smtClean="0"/>
              <a:t>」</a:t>
            </a:r>
            <a:endParaRPr lang="en-US" altLang="zh-TW" sz="2000" dirty="0" smtClean="0"/>
          </a:p>
          <a:p>
            <a:pPr lvl="1"/>
            <a:r>
              <a:rPr lang="zh-TW" altLang="en-US" sz="1800" dirty="0"/>
              <a:t>化妝水與精華</a:t>
            </a:r>
            <a:r>
              <a:rPr lang="zh-TW" altLang="en-US" sz="1800" dirty="0" smtClean="0"/>
              <a:t>液 </a:t>
            </a:r>
            <a:r>
              <a:rPr lang="en-US" altLang="zh-TW" sz="1800" dirty="0" smtClean="0"/>
              <a:t>=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2000</a:t>
            </a:r>
            <a:r>
              <a:rPr lang="zh-TW" altLang="en-US" sz="1800" dirty="0" smtClean="0"/>
              <a:t>元利潤經過</a:t>
            </a:r>
            <a:r>
              <a:rPr lang="en-US" altLang="zh-TW" sz="1800" dirty="0" smtClean="0"/>
              <a:t>7</a:t>
            </a:r>
            <a:r>
              <a:rPr lang="zh-TW" altLang="en-US" sz="1800" dirty="0" smtClean="0"/>
              <a:t>折轉換 </a:t>
            </a:r>
            <a:r>
              <a:rPr lang="en-US" altLang="zh-TW" sz="1800" dirty="0" smtClean="0"/>
              <a:t>=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1000</a:t>
            </a:r>
            <a:r>
              <a:rPr lang="zh-TW" altLang="en-US" sz="1800" dirty="0" smtClean="0"/>
              <a:t>元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保養面膜 </a:t>
            </a:r>
            <a:r>
              <a:rPr lang="en-US" altLang="zh-TW" sz="1800" dirty="0" smtClean="0"/>
              <a:t>=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2500</a:t>
            </a:r>
            <a:r>
              <a:rPr lang="zh-TW" altLang="en-US" sz="1800" dirty="0" smtClean="0"/>
              <a:t>元原利潤不變 </a:t>
            </a:r>
            <a:r>
              <a:rPr lang="en-US" altLang="zh-TW" sz="1800" dirty="0" smtClean="0"/>
              <a:t>=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2500</a:t>
            </a:r>
            <a:r>
              <a:rPr lang="zh-TW" altLang="en-US" sz="1800" dirty="0" smtClean="0"/>
              <a:t>元</a:t>
            </a:r>
            <a:endParaRPr lang="en-US" altLang="zh-TW" sz="1800" dirty="0" smtClean="0"/>
          </a:p>
          <a:p>
            <a:r>
              <a:rPr lang="en-US" altLang="zh-TW" sz="2000" dirty="0"/>
              <a:t>200</a:t>
            </a:r>
            <a:r>
              <a:rPr lang="zh-TW" altLang="en-US" sz="2000" dirty="0"/>
              <a:t>人因收到該折扣而</a:t>
            </a:r>
            <a:r>
              <a:rPr lang="zh-TW" altLang="en-US" sz="2000" dirty="0" smtClean="0"/>
              <a:t>到</a:t>
            </a:r>
            <a:r>
              <a:rPr lang="en-US" altLang="zh-TW" sz="2000" b="1" dirty="0"/>
              <a:t>0–67</a:t>
            </a:r>
            <a:r>
              <a:rPr lang="zh-TW" altLang="en-US" sz="2000" b="1" dirty="0"/>
              <a:t>天內等</a:t>
            </a:r>
            <a:r>
              <a:rPr lang="zh-TW" altLang="en-US" sz="2000" b="1" dirty="0" smtClean="0"/>
              <a:t>於</a:t>
            </a:r>
            <a:r>
              <a:rPr lang="en-US" altLang="zh-TW" sz="2000" b="1" dirty="0" smtClean="0"/>
              <a:t>6</a:t>
            </a:r>
            <a:r>
              <a:rPr lang="zh-TW" altLang="en-US" sz="2000" b="1" dirty="0" smtClean="0"/>
              <a:t>次</a:t>
            </a:r>
            <a:r>
              <a:rPr lang="zh-TW" altLang="en-US" sz="2000" b="1" dirty="0"/>
              <a:t>購買</a:t>
            </a:r>
            <a:r>
              <a:rPr lang="zh-TW" altLang="en-US" sz="2000" dirty="0" smtClean="0"/>
              <a:t>的</a:t>
            </a:r>
            <a:r>
              <a:rPr lang="zh-TW" altLang="en-US" sz="2000" dirty="0"/>
              <a:t>轉換率 </a:t>
            </a:r>
            <a:r>
              <a:rPr lang="zh-TW" altLang="en-US" sz="2000" dirty="0" smtClean="0"/>
              <a:t>＝ </a:t>
            </a:r>
            <a:r>
              <a:rPr lang="en-US" altLang="zh-TW" sz="2000" dirty="0"/>
              <a:t>200</a:t>
            </a:r>
            <a:r>
              <a:rPr lang="zh-TW" altLang="en-US" sz="2000" dirty="0"/>
              <a:t>人 * </a:t>
            </a:r>
            <a:r>
              <a:rPr lang="en-US" altLang="zh-TW" sz="2000" dirty="0"/>
              <a:t>9</a:t>
            </a:r>
            <a:r>
              <a:rPr lang="en-US" altLang="zh-TW" sz="2000" dirty="0" smtClean="0"/>
              <a:t>% </a:t>
            </a:r>
            <a:r>
              <a:rPr lang="en-US" altLang="zh-TW" sz="2000" dirty="0"/>
              <a:t>= </a:t>
            </a:r>
            <a:r>
              <a:rPr lang="en-US" altLang="zh-TW" sz="2000" dirty="0" smtClean="0"/>
              <a:t>18</a:t>
            </a:r>
            <a:r>
              <a:rPr lang="zh-TW" altLang="en-US" sz="2000" dirty="0" smtClean="0"/>
              <a:t>人</a:t>
            </a:r>
            <a:endParaRPr lang="en-US" altLang="zh-TW" sz="2000" dirty="0" smtClean="0"/>
          </a:p>
          <a:p>
            <a:r>
              <a:rPr lang="zh-TW" altLang="en-US" sz="2000" dirty="0"/>
              <a:t>利</a:t>
            </a:r>
            <a:r>
              <a:rPr lang="zh-TW" altLang="en-US" sz="2000" dirty="0" smtClean="0"/>
              <a:t>潤轉換</a:t>
            </a:r>
            <a:endParaRPr lang="en-US" altLang="zh-TW" sz="2000" dirty="0" smtClean="0"/>
          </a:p>
          <a:p>
            <a:pPr lvl="1"/>
            <a:r>
              <a:rPr lang="zh-TW" altLang="en-US" sz="1800" dirty="0" smtClean="0"/>
              <a:t>（</a:t>
            </a:r>
            <a:r>
              <a:rPr lang="en-US" altLang="zh-TW" sz="1800" dirty="0" smtClean="0"/>
              <a:t>2</a:t>
            </a:r>
            <a:r>
              <a:rPr lang="en-US" altLang="zh-TW" sz="1800" dirty="0"/>
              <a:t>/ </a:t>
            </a:r>
            <a:r>
              <a:rPr lang="en-US" altLang="zh-TW" sz="1800" dirty="0" smtClean="0"/>
              <a:t>75.8</a:t>
            </a:r>
            <a:r>
              <a:rPr lang="zh-TW" altLang="en-US" sz="1800" dirty="0" smtClean="0"/>
              <a:t>）</a:t>
            </a:r>
            <a:r>
              <a:rPr lang="en-US" altLang="zh-TW" sz="1800" dirty="0" smtClean="0"/>
              <a:t>*</a:t>
            </a:r>
            <a:r>
              <a:rPr lang="zh-TW" altLang="en-US" sz="1800" dirty="0" smtClean="0"/>
              <a:t>（</a:t>
            </a:r>
            <a:r>
              <a:rPr lang="en-US" altLang="zh-TW" sz="1800" dirty="0" smtClean="0"/>
              <a:t>200-18</a:t>
            </a:r>
            <a:r>
              <a:rPr lang="zh-TW" altLang="en-US" sz="1800" dirty="0" smtClean="0"/>
              <a:t>）人*</a:t>
            </a:r>
            <a:r>
              <a:rPr lang="en-US" altLang="zh-TW" sz="1800" dirty="0" smtClean="0"/>
              <a:t>4500</a:t>
            </a:r>
            <a:r>
              <a:rPr lang="zh-TW" altLang="en-US" sz="1800" dirty="0" smtClean="0"/>
              <a:t>元 </a:t>
            </a:r>
            <a:r>
              <a:rPr lang="en-US" altLang="zh-TW" sz="1800" dirty="0" smtClean="0"/>
              <a:t>=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21,609.5</a:t>
            </a:r>
            <a:r>
              <a:rPr lang="zh-TW" altLang="en-US" sz="1800" dirty="0" smtClean="0"/>
              <a:t>元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（</a:t>
            </a:r>
            <a:r>
              <a:rPr lang="en-US" altLang="zh-TW" sz="1800" dirty="0" smtClean="0"/>
              <a:t>6/65.5</a:t>
            </a:r>
            <a:r>
              <a:rPr lang="zh-TW" altLang="en-US" sz="1800" dirty="0" smtClean="0"/>
              <a:t>）</a:t>
            </a:r>
            <a:r>
              <a:rPr lang="en-US" altLang="zh-TW" sz="1800" dirty="0" smtClean="0"/>
              <a:t>*18</a:t>
            </a:r>
            <a:r>
              <a:rPr lang="zh-TW" altLang="en-US" sz="1800" dirty="0" smtClean="0"/>
              <a:t>人*（</a:t>
            </a:r>
            <a:r>
              <a:rPr lang="en-US" altLang="zh-TW" sz="1800" dirty="0" smtClean="0"/>
              <a:t>2500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+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1000</a:t>
            </a:r>
            <a:r>
              <a:rPr lang="zh-TW" altLang="en-US" sz="1800" dirty="0" smtClean="0"/>
              <a:t>） </a:t>
            </a:r>
            <a:r>
              <a:rPr lang="en-US" altLang="zh-TW" sz="1800" dirty="0" smtClean="0"/>
              <a:t>=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5770.92</a:t>
            </a:r>
            <a:r>
              <a:rPr lang="zh-TW" altLang="en-US" sz="1800" dirty="0" smtClean="0"/>
              <a:t>元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每天利潤共</a:t>
            </a:r>
            <a:r>
              <a:rPr lang="en-US" altLang="zh-TW" sz="3600" b="1" dirty="0">
                <a:solidFill>
                  <a:srgbClr val="3333FF"/>
                </a:solidFill>
              </a:rPr>
              <a:t>27,380.49</a:t>
            </a:r>
            <a:r>
              <a:rPr lang="zh-TW" altLang="en-US" sz="1800" dirty="0" smtClean="0"/>
              <a:t>元</a:t>
            </a:r>
            <a:endParaRPr lang="zh-TW" altLang="en-US" sz="1800" dirty="0"/>
          </a:p>
          <a:p>
            <a:endParaRPr lang="zh-TW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1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RF</a:t>
            </a:r>
            <a:r>
              <a:rPr lang="zh-TW" altLang="en-US" dirty="0"/>
              <a:t>子區段分析 </a:t>
            </a:r>
            <a:r>
              <a:rPr lang="en-US" altLang="zh-TW" dirty="0"/>
              <a:t>– </a:t>
            </a:r>
            <a:r>
              <a:rPr lang="zh-TW" altLang="en-US" dirty="0"/>
              <a:t>利潤模擬計算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2057"/>
            <a:ext cx="10515600" cy="4594907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b="1" dirty="0" smtClean="0"/>
              <a:t>假設經濟情況不變</a:t>
            </a:r>
            <a:r>
              <a:rPr lang="en-US" altLang="zh-TW" b="1" dirty="0" smtClean="0"/>
              <a:t>:</a:t>
            </a:r>
          </a:p>
          <a:p>
            <a:r>
              <a:rPr lang="zh-TW" altLang="en-US" b="1" dirty="0" smtClean="0"/>
              <a:t>每天多的利潤 </a:t>
            </a:r>
            <a:r>
              <a:rPr lang="en-US" altLang="zh-TW" b="1" dirty="0" smtClean="0"/>
              <a:t>27,380.49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 </a:t>
            </a:r>
            <a:r>
              <a:rPr lang="zh-TW" altLang="en-US" sz="1400" dirty="0" smtClean="0"/>
              <a:t> </a:t>
            </a:r>
            <a:r>
              <a:rPr lang="en-US" altLang="zh-TW" b="1" dirty="0"/>
              <a:t>23,746.7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=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3,633.79</a:t>
            </a:r>
            <a:r>
              <a:rPr lang="zh-TW" altLang="en-US" b="1" dirty="0" smtClean="0"/>
              <a:t> </a:t>
            </a:r>
            <a:endParaRPr lang="en-US" altLang="zh-TW" b="1" dirty="0" smtClean="0"/>
          </a:p>
          <a:p>
            <a:r>
              <a:rPr lang="zh-TW" altLang="en-US" b="1" dirty="0" smtClean="0"/>
              <a:t>每個月</a:t>
            </a:r>
            <a:r>
              <a:rPr lang="zh-TW" altLang="en-US" b="1" dirty="0"/>
              <a:t>多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=</a:t>
            </a:r>
            <a:r>
              <a:rPr lang="zh-TW" altLang="en-US" b="1" dirty="0" smtClean="0"/>
              <a:t> </a:t>
            </a:r>
            <a:r>
              <a:rPr lang="en-US" altLang="zh-TW" b="1" dirty="0"/>
              <a:t>3,633.79</a:t>
            </a:r>
            <a:r>
              <a:rPr lang="zh-TW" altLang="en-US" b="1" dirty="0"/>
              <a:t> </a:t>
            </a:r>
            <a:r>
              <a:rPr lang="zh-TW" altLang="en-US" b="1" dirty="0" smtClean="0"/>
              <a:t> * </a:t>
            </a:r>
            <a:r>
              <a:rPr lang="en-US" altLang="zh-TW" b="1" dirty="0" smtClean="0"/>
              <a:t>30</a:t>
            </a:r>
            <a:r>
              <a:rPr lang="zh-TW" altLang="en-US" b="1" dirty="0" smtClean="0"/>
              <a:t> </a:t>
            </a:r>
            <a:r>
              <a:rPr lang="en-US" altLang="zh-TW" b="1" dirty="0"/>
              <a:t>=</a:t>
            </a:r>
            <a:r>
              <a:rPr lang="en-US" altLang="zh-TW" b="1" dirty="0" smtClean="0"/>
              <a:t>109,013.7</a:t>
            </a:r>
            <a:r>
              <a:rPr lang="zh-TW" altLang="en-US" b="1" dirty="0" smtClean="0"/>
              <a:t> </a:t>
            </a:r>
            <a:endParaRPr lang="en-US" altLang="zh-TW" b="1" dirty="0" smtClean="0"/>
          </a:p>
          <a:p>
            <a:r>
              <a:rPr lang="zh-TW" altLang="en-US" b="1" dirty="0" smtClean="0"/>
              <a:t>每一年多 </a:t>
            </a:r>
            <a:r>
              <a:rPr lang="en-US" altLang="zh-TW" b="1" dirty="0" smtClean="0"/>
              <a:t>=</a:t>
            </a:r>
            <a:r>
              <a:rPr lang="zh-TW" altLang="en-US" b="1" dirty="0" smtClean="0"/>
              <a:t> </a:t>
            </a:r>
            <a:r>
              <a:rPr lang="en-US" altLang="zh-TW" b="1" dirty="0"/>
              <a:t>3,633.79</a:t>
            </a:r>
            <a:r>
              <a:rPr lang="zh-TW" altLang="en-US" b="1" dirty="0"/>
              <a:t>  </a:t>
            </a:r>
            <a:r>
              <a:rPr lang="zh-TW" altLang="en-US" b="1" dirty="0" smtClean="0"/>
              <a:t>* </a:t>
            </a:r>
            <a:r>
              <a:rPr lang="en-US" altLang="zh-TW" b="1" dirty="0" smtClean="0"/>
              <a:t>30</a:t>
            </a:r>
            <a:r>
              <a:rPr lang="zh-TW" altLang="en-US" b="1" dirty="0" smtClean="0"/>
              <a:t> *</a:t>
            </a:r>
            <a:r>
              <a:rPr lang="en-US" altLang="zh-TW" b="1" dirty="0" smtClean="0"/>
              <a:t>12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=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1,308,164</a:t>
            </a:r>
          </a:p>
          <a:p>
            <a:r>
              <a:rPr lang="zh-TW" altLang="en-US" b="1" dirty="0" smtClean="0"/>
              <a:t>使用</a:t>
            </a:r>
            <a:r>
              <a:rPr lang="en-US" altLang="zh-TW" b="1" dirty="0" smtClean="0"/>
              <a:t>RF</a:t>
            </a:r>
            <a:r>
              <a:rPr lang="zh-TW" altLang="en-US" b="1" dirty="0" smtClean="0"/>
              <a:t>分析每一年多</a:t>
            </a:r>
            <a:r>
              <a:rPr lang="en-US" altLang="zh-TW" b="1" dirty="0" smtClean="0"/>
              <a:t>130</a:t>
            </a:r>
            <a:r>
              <a:rPr lang="zh-TW" altLang="en-US" b="1" dirty="0" smtClean="0"/>
              <a:t>萬元收入</a:t>
            </a:r>
            <a:endParaRPr lang="en-US" altLang="zh-TW" b="1" dirty="0" smtClean="0"/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zh-TW" sz="3900" b="1" dirty="0" smtClean="0"/>
              <a:t>130</a:t>
            </a:r>
            <a:r>
              <a:rPr lang="zh-TW" altLang="en-US" sz="3900" b="1" dirty="0"/>
              <a:t>萬元收入</a:t>
            </a:r>
            <a:endParaRPr lang="en-US" altLang="zh-TW" sz="3900" b="1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zh-TW" sz="4800" b="1" dirty="0"/>
              <a:t>130</a:t>
            </a:r>
            <a:r>
              <a:rPr lang="zh-TW" altLang="en-US" sz="4800" b="1" dirty="0"/>
              <a:t>萬元收入</a:t>
            </a:r>
            <a:endParaRPr lang="en-US" altLang="zh-TW" sz="4800" b="1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zh-TW" sz="6500" b="1" dirty="0"/>
              <a:t>130</a:t>
            </a:r>
            <a:r>
              <a:rPr lang="zh-TW" altLang="en-US" sz="6500" b="1" dirty="0"/>
              <a:t>萬元</a:t>
            </a:r>
            <a:r>
              <a:rPr lang="zh-TW" altLang="en-US" sz="6500" b="1" dirty="0" smtClean="0"/>
              <a:t>收入</a:t>
            </a:r>
          </a:p>
          <a:p>
            <a:pPr marL="0" indent="0" algn="ctr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3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 smtClean="0">
                <a:solidFill>
                  <a:srgbClr val="4271FD"/>
                </a:solidFill>
              </a:rPr>
              <a:t>好喔</a:t>
            </a:r>
            <a:r>
              <a:rPr lang="en-US" altLang="zh-TW" sz="5400" b="1" dirty="0" smtClean="0">
                <a:solidFill>
                  <a:srgbClr val="4271FD"/>
                </a:solidFill>
              </a:rPr>
              <a:t>!</a:t>
            </a:r>
            <a:r>
              <a:rPr lang="zh-TW" altLang="en-US" sz="5400" b="1" dirty="0" smtClean="0">
                <a:solidFill>
                  <a:srgbClr val="4271FD"/>
                </a:solidFill>
              </a:rPr>
              <a:t> 可是</a:t>
            </a:r>
            <a:r>
              <a:rPr lang="en-US" altLang="zh-TW" sz="5400" b="1" dirty="0" smtClean="0">
                <a:solidFill>
                  <a:srgbClr val="4271FD"/>
                </a:solidFill>
              </a:rPr>
              <a:t>…</a:t>
            </a:r>
            <a:r>
              <a:rPr lang="zh-TW" altLang="en-US" sz="5400" b="1" dirty="0" smtClean="0">
                <a:solidFill>
                  <a:srgbClr val="4271FD"/>
                </a:solidFill>
              </a:rPr>
              <a:t>區隔變數僅限男女</a:t>
            </a:r>
            <a:r>
              <a:rPr lang="en-US" altLang="zh-TW" sz="5400" b="1" dirty="0" smtClean="0">
                <a:solidFill>
                  <a:srgbClr val="4271FD"/>
                </a:solidFill>
              </a:rPr>
              <a:t>?!</a:t>
            </a:r>
            <a:endParaRPr lang="zh-TW" altLang="en-US" sz="5400" b="1" dirty="0">
              <a:solidFill>
                <a:srgbClr val="4271FD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 smtClean="0"/>
              <a:t>子</a:t>
            </a:r>
            <a:r>
              <a:rPr lang="zh-TW" altLang="en-US" b="1" dirty="0"/>
              <a:t>區段分</a:t>
            </a:r>
            <a:r>
              <a:rPr lang="zh-TW" altLang="en-US" b="1" dirty="0" smtClean="0"/>
              <a:t>析（</a:t>
            </a:r>
            <a:r>
              <a:rPr lang="en-US" altLang="zh-TW" b="1" dirty="0" smtClean="0"/>
              <a:t>Sub-segments analysis</a:t>
            </a:r>
            <a:r>
              <a:rPr lang="zh-TW" altLang="en-US" b="1" dirty="0" smtClean="0"/>
              <a:t>）</a:t>
            </a:r>
            <a:endParaRPr lang="zh-TW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區隔變數挑選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28</a:t>
            </a:fld>
            <a:endParaRPr lang="en-US"/>
          </a:p>
        </p:txBody>
      </p:sp>
      <p:pic>
        <p:nvPicPr>
          <p:cNvPr id="5" name="圖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579" y="1440815"/>
            <a:ext cx="7700841" cy="49155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588000" y="6354248"/>
            <a:ext cx="206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Credit:</a:t>
            </a:r>
            <a:r>
              <a:rPr lang="zh-TW" altLang="zh-TW" dirty="0"/>
              <a:t>周晏汝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308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區隔變數挑選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82" y="1870075"/>
            <a:ext cx="10605018" cy="43068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46200" y="1974850"/>
            <a:ext cx="552450" cy="279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1974850" y="1974850"/>
            <a:ext cx="552450" cy="279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5943600" y="1974850"/>
            <a:ext cx="800100" cy="279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6826250" y="1974850"/>
            <a:ext cx="1117600" cy="279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8051800" y="1974850"/>
            <a:ext cx="895350" cy="279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Elbow Connector 11"/>
          <p:cNvCxnSpPr>
            <a:stCxn id="7" idx="0"/>
            <a:endCxn id="13" idx="1"/>
          </p:cNvCxnSpPr>
          <p:nvPr/>
        </p:nvCxnSpPr>
        <p:spPr>
          <a:xfrm rot="5400000" flipH="1" flipV="1">
            <a:off x="2157282" y="1604833"/>
            <a:ext cx="463810" cy="27622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27300" y="1341763"/>
            <a:ext cx="1485900" cy="338554"/>
          </a:xfrm>
          <a:prstGeom prst="rect">
            <a:avLst/>
          </a:prstGeom>
          <a:gradFill rotWithShape="1">
            <a:gsLst>
              <a:gs pos="0">
                <a:srgbClr val="E7BB01">
                  <a:tint val="50000"/>
                  <a:satMod val="300000"/>
                </a:srgbClr>
              </a:gs>
              <a:gs pos="35000">
                <a:srgbClr val="E7BB01">
                  <a:tint val="37000"/>
                  <a:satMod val="300000"/>
                </a:srgbClr>
              </a:gs>
              <a:gs pos="100000">
                <a:srgbClr val="E7BB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B0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/>
              <a:t>依</a:t>
            </a:r>
            <a:r>
              <a:rPr lang="zh-TW" altLang="en-US" sz="1600" b="1" dirty="0" smtClean="0"/>
              <a:t>照星座分類</a:t>
            </a:r>
            <a:endParaRPr lang="en-US" altLang="zh-TW" sz="1600" b="1" dirty="0"/>
          </a:p>
        </p:txBody>
      </p:sp>
      <p:cxnSp>
        <p:nvCxnSpPr>
          <p:cNvPr id="18" name="Elbow Connector 17"/>
          <p:cNvCxnSpPr>
            <a:stCxn id="8" idx="0"/>
            <a:endCxn id="19" idx="1"/>
          </p:cNvCxnSpPr>
          <p:nvPr/>
        </p:nvCxnSpPr>
        <p:spPr>
          <a:xfrm rot="16200000" flipV="1">
            <a:off x="5624886" y="1256086"/>
            <a:ext cx="680291" cy="757238"/>
          </a:xfrm>
          <a:prstGeom prst="bentConnector4">
            <a:avLst>
              <a:gd name="adj1" fmla="val 37558"/>
              <a:gd name="adj2" fmla="val 13018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86412" y="1125282"/>
            <a:ext cx="1485900" cy="338554"/>
          </a:xfrm>
          <a:prstGeom prst="rect">
            <a:avLst/>
          </a:prstGeom>
          <a:gradFill rotWithShape="1">
            <a:gsLst>
              <a:gs pos="0">
                <a:srgbClr val="E7BB01">
                  <a:tint val="50000"/>
                  <a:satMod val="300000"/>
                </a:srgbClr>
              </a:gs>
              <a:gs pos="35000">
                <a:srgbClr val="E7BB01">
                  <a:tint val="37000"/>
                  <a:satMod val="300000"/>
                </a:srgbClr>
              </a:gs>
              <a:gs pos="100000">
                <a:srgbClr val="E7BB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B0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/>
              <a:t>依</a:t>
            </a:r>
            <a:r>
              <a:rPr lang="zh-TW" altLang="en-US" sz="1600" b="1" dirty="0" smtClean="0"/>
              <a:t>照年齡分類</a:t>
            </a:r>
            <a:endParaRPr lang="en-US" altLang="zh-TW" sz="1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689056" y="1125282"/>
            <a:ext cx="1485900" cy="338554"/>
          </a:xfrm>
          <a:prstGeom prst="rect">
            <a:avLst/>
          </a:prstGeom>
          <a:gradFill rotWithShape="1">
            <a:gsLst>
              <a:gs pos="0">
                <a:srgbClr val="E7BB01">
                  <a:tint val="50000"/>
                  <a:satMod val="300000"/>
                </a:srgbClr>
              </a:gs>
              <a:gs pos="35000">
                <a:srgbClr val="E7BB01">
                  <a:tint val="37000"/>
                  <a:satMod val="300000"/>
                </a:srgbClr>
              </a:gs>
              <a:gs pos="100000">
                <a:srgbClr val="E7BB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B0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/>
              <a:t>依</a:t>
            </a:r>
            <a:r>
              <a:rPr lang="zh-TW" altLang="en-US" sz="1600" b="1" dirty="0" smtClean="0"/>
              <a:t>照人氣分類</a:t>
            </a:r>
            <a:endParaRPr lang="en-US" altLang="zh-TW" sz="1600" b="1" dirty="0"/>
          </a:p>
        </p:txBody>
      </p:sp>
      <p:cxnSp>
        <p:nvCxnSpPr>
          <p:cNvPr id="23" name="Elbow Connector 22"/>
          <p:cNvCxnSpPr>
            <a:stCxn id="9" idx="0"/>
            <a:endCxn id="22" idx="1"/>
          </p:cNvCxnSpPr>
          <p:nvPr/>
        </p:nvCxnSpPr>
        <p:spPr>
          <a:xfrm rot="5400000" flipH="1" flipV="1">
            <a:off x="7196908" y="1482702"/>
            <a:ext cx="680291" cy="30400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21428" y="1146454"/>
            <a:ext cx="1485900" cy="338554"/>
          </a:xfrm>
          <a:prstGeom prst="rect">
            <a:avLst/>
          </a:prstGeom>
          <a:gradFill rotWithShape="1">
            <a:gsLst>
              <a:gs pos="0">
                <a:srgbClr val="E7BB01">
                  <a:tint val="50000"/>
                  <a:satMod val="300000"/>
                </a:srgbClr>
              </a:gs>
              <a:gs pos="35000">
                <a:srgbClr val="E7BB01">
                  <a:tint val="37000"/>
                  <a:satMod val="300000"/>
                </a:srgbClr>
              </a:gs>
              <a:gs pos="100000">
                <a:srgbClr val="E7BB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B0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/>
              <a:t>依</a:t>
            </a:r>
            <a:r>
              <a:rPr lang="zh-TW" altLang="en-US" sz="1600" b="1" dirty="0" smtClean="0"/>
              <a:t>照星評分類</a:t>
            </a:r>
            <a:endParaRPr lang="en-US" altLang="zh-TW" sz="1600" b="1" dirty="0"/>
          </a:p>
        </p:txBody>
      </p:sp>
      <p:cxnSp>
        <p:nvCxnSpPr>
          <p:cNvPr id="29" name="Elbow Connector 28"/>
          <p:cNvCxnSpPr>
            <a:stCxn id="10" idx="3"/>
            <a:endCxn id="28" idx="1"/>
          </p:cNvCxnSpPr>
          <p:nvPr/>
        </p:nvCxnSpPr>
        <p:spPr>
          <a:xfrm flipV="1">
            <a:off x="8947150" y="1315731"/>
            <a:ext cx="574278" cy="79881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82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2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顧客分門別類時，常會遇到的問題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1"/>
          </a:xfrm>
        </p:spPr>
        <p:txBody>
          <a:bodyPr>
            <a:normAutofit/>
          </a:bodyPr>
          <a:lstStyle/>
          <a:p>
            <a:r>
              <a:rPr lang="zh-TW" altLang="en-US" dirty="0"/>
              <a:t>有</a:t>
            </a:r>
            <a:r>
              <a:rPr lang="zh-TW" altLang="en-US" dirty="0" smtClean="0"/>
              <a:t>簡</a:t>
            </a:r>
            <a:r>
              <a:rPr lang="zh-TW" altLang="en-US" dirty="0"/>
              <a:t>單明瞭的方法可以做市場區隔</a:t>
            </a:r>
            <a:r>
              <a:rPr lang="zh-TW" altLang="en-US" dirty="0" smtClean="0"/>
              <a:t>？應</a:t>
            </a:r>
            <a:r>
              <a:rPr lang="zh-TW" altLang="en-US" dirty="0"/>
              <a:t>該如何劃分區隔標準？</a:t>
            </a:r>
          </a:p>
          <a:p>
            <a:r>
              <a:rPr lang="zh-TW" altLang="en-US" dirty="0" smtClean="0"/>
              <a:t>這</a:t>
            </a:r>
            <a:r>
              <a:rPr lang="zh-TW" altLang="en-US" dirty="0"/>
              <a:t>麼多顧客區隔</a:t>
            </a:r>
            <a:r>
              <a:rPr lang="zh-TW" altLang="en-US" dirty="0" smtClean="0"/>
              <a:t>，每個區</a:t>
            </a:r>
            <a:r>
              <a:rPr lang="zh-TW" altLang="en-US" dirty="0"/>
              <a:t>隔都值得我注意嗎</a:t>
            </a:r>
            <a:r>
              <a:rPr lang="zh-TW" altLang="en-US" dirty="0" smtClean="0"/>
              <a:t>？</a:t>
            </a:r>
            <a:endParaRPr lang="zh-TW" altLang="en-US" dirty="0"/>
          </a:p>
          <a:p>
            <a:r>
              <a:rPr lang="zh-TW" altLang="en-US" dirty="0" smtClean="0"/>
              <a:t>不好的區隔難道應該刪除？</a:t>
            </a:r>
          </a:p>
          <a:p>
            <a:r>
              <a:rPr lang="zh-TW" altLang="en-US" dirty="0" smtClean="0"/>
              <a:t>抓了一堆時間資料，時間有沒有用途？</a:t>
            </a:r>
            <a:endParaRPr lang="en-US" altLang="zh-TW" dirty="0" smtClean="0"/>
          </a:p>
          <a:p>
            <a:r>
              <a:rPr lang="zh-TW" altLang="en-US" dirty="0" smtClean="0"/>
              <a:t>簡單的行銷模型做</a:t>
            </a:r>
            <a:r>
              <a:rPr lang="zh-TW" altLang="en-US" b="1" dirty="0" smtClean="0"/>
              <a:t>精準化行銷</a:t>
            </a:r>
            <a:r>
              <a:rPr lang="zh-TW" altLang="en-US" dirty="0" smtClean="0"/>
              <a:t>？</a:t>
            </a:r>
          </a:p>
          <a:p>
            <a:endParaRPr lang="zh-TW" altLang="en-US" dirty="0"/>
          </a:p>
          <a:p>
            <a:r>
              <a:rPr lang="zh-TW" altLang="en-US" dirty="0" smtClean="0"/>
              <a:t>怎</a:t>
            </a:r>
            <a:r>
              <a:rPr lang="zh-TW" altLang="en-US" dirty="0"/>
              <a:t>麼</a:t>
            </a:r>
            <a:r>
              <a:rPr lang="zh-TW" altLang="en-US" dirty="0" smtClean="0"/>
              <a:t>知</a:t>
            </a:r>
            <a:r>
              <a:rPr lang="zh-TW" altLang="en-US" dirty="0"/>
              <a:t>道商品之間的競合關係</a:t>
            </a:r>
            <a:r>
              <a:rPr lang="zh-TW" altLang="en-US" dirty="0" smtClean="0"/>
              <a:t>？那</a:t>
            </a:r>
            <a:r>
              <a:rPr lang="en-US" altLang="zh-TW" dirty="0" smtClean="0"/>
              <a:t>…</a:t>
            </a:r>
            <a:r>
              <a:rPr lang="zh-TW" altLang="en-US" dirty="0" smtClean="0"/>
              <a:t>可以量</a:t>
            </a:r>
            <a:r>
              <a:rPr lang="zh-TW" altLang="en-US" dirty="0"/>
              <a:t>化嗎？</a:t>
            </a:r>
          </a:p>
          <a:p>
            <a:r>
              <a:rPr lang="zh-TW" altLang="en-US" dirty="0" smtClean="0"/>
              <a:t>可</a:t>
            </a:r>
            <a:r>
              <a:rPr lang="zh-TW" altLang="en-US" dirty="0"/>
              <a:t>以知道透</a:t>
            </a:r>
            <a:r>
              <a:rPr lang="zh-TW" altLang="en-US" dirty="0" smtClean="0"/>
              <a:t>過商</a:t>
            </a:r>
            <a:r>
              <a:rPr lang="zh-TW" altLang="en-US" dirty="0"/>
              <a:t>品</a:t>
            </a:r>
            <a:r>
              <a:rPr lang="zh-TW" altLang="en-US" dirty="0" smtClean="0"/>
              <a:t>的競合關係評估預期的營收嗎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3425" y="1825625"/>
            <a:ext cx="11020425" cy="2527300"/>
          </a:xfrm>
          <a:prstGeom prst="rect">
            <a:avLst/>
          </a:prstGeom>
          <a:noFill/>
          <a:ln w="57150">
            <a:solidFill>
              <a:srgbClr val="4271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9160" y="1490633"/>
            <a:ext cx="1459140" cy="400110"/>
          </a:xfrm>
          <a:prstGeom prst="rect">
            <a:avLst/>
          </a:prstGeom>
          <a:gradFill rotWithShape="1">
            <a:gsLst>
              <a:gs pos="0">
                <a:srgbClr val="E7BB01">
                  <a:tint val="50000"/>
                  <a:satMod val="300000"/>
                </a:srgbClr>
              </a:gs>
              <a:gs pos="35000">
                <a:srgbClr val="E7BB01">
                  <a:tint val="37000"/>
                  <a:satMod val="300000"/>
                </a:srgbClr>
              </a:gs>
              <a:gs pos="100000">
                <a:srgbClr val="E7BB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B0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/>
              <a:t>RFM</a:t>
            </a:r>
            <a:r>
              <a:rPr lang="zh-TW" altLang="en-US" sz="2000" b="1" dirty="0"/>
              <a:t>模型</a:t>
            </a:r>
            <a:endParaRPr lang="en-US" altLang="zh-TW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733426" y="4769268"/>
            <a:ext cx="11020424" cy="1412458"/>
          </a:xfrm>
          <a:prstGeom prst="rect">
            <a:avLst/>
          </a:prstGeom>
          <a:noFill/>
          <a:ln w="57150">
            <a:solidFill>
              <a:srgbClr val="4271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159" y="4464408"/>
            <a:ext cx="1963966" cy="400110"/>
          </a:xfrm>
          <a:prstGeom prst="rect">
            <a:avLst/>
          </a:prstGeom>
          <a:gradFill rotWithShape="1">
            <a:gsLst>
              <a:gs pos="0">
                <a:srgbClr val="E7BB01">
                  <a:tint val="50000"/>
                  <a:satMod val="300000"/>
                </a:srgbClr>
              </a:gs>
              <a:gs pos="35000">
                <a:srgbClr val="E7BB01">
                  <a:tint val="37000"/>
                  <a:satMod val="300000"/>
                </a:srgbClr>
              </a:gs>
              <a:gs pos="100000">
                <a:srgbClr val="E7BB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B0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/>
              <a:t>馬可夫機率模型</a:t>
            </a:r>
            <a:endParaRPr lang="en-US" altLang="zh-TW" sz="2000" b="1" dirty="0"/>
          </a:p>
        </p:txBody>
      </p:sp>
    </p:spTree>
    <p:extLst>
      <p:ext uri="{BB962C8B-B14F-4D97-AF65-F5344CB8AC3E}">
        <p14:creationId xmlns:p14="http://schemas.microsoft.com/office/powerpoint/2010/main" val="33437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1" y="1465943"/>
            <a:ext cx="10515600" cy="2283734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smtClean="0">
                <a:solidFill>
                  <a:schemeClr val="accent2"/>
                </a:solidFill>
              </a:rPr>
              <a:t/>
            </a:r>
            <a:br>
              <a:rPr lang="en-US" altLang="zh-TW" b="1" dirty="0" smtClean="0">
                <a:solidFill>
                  <a:schemeClr val="accent2"/>
                </a:solidFill>
              </a:rPr>
            </a:br>
            <a:r>
              <a:rPr lang="en-US" altLang="zh-TW" b="1" dirty="0" smtClean="0">
                <a:solidFill>
                  <a:schemeClr val="accent2"/>
                </a:solidFill>
              </a:rPr>
              <a:t>R</a:t>
            </a:r>
            <a:r>
              <a:rPr lang="zh-TW" altLang="en-US" b="1" dirty="0" smtClean="0">
                <a:solidFill>
                  <a:schemeClr val="accent2"/>
                </a:solidFill>
              </a:rPr>
              <a:t>實戰開始</a:t>
            </a:r>
            <a:r>
              <a:rPr lang="en-US" altLang="zh-TW" b="1" dirty="0" smtClean="0">
                <a:solidFill>
                  <a:schemeClr val="accent2"/>
                </a:solidFill>
              </a:rPr>
              <a:t>!</a:t>
            </a:r>
            <a:endParaRPr lang="zh-TW" altLang="en-US" b="1" dirty="0">
              <a:solidFill>
                <a:srgbClr val="4271F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30</a:t>
            </a:fld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89895" y="3991153"/>
            <a:ext cx="10515600" cy="1500187"/>
          </a:xfrm>
        </p:spPr>
        <p:txBody>
          <a:bodyPr/>
          <a:lstStyle/>
          <a:p>
            <a:r>
              <a:rPr lang="zh-TW" altLang="en-US" b="1" i="1" dirty="0"/>
              <a:t>最近一次消費天</a:t>
            </a:r>
            <a:r>
              <a:rPr lang="zh-TW" altLang="en-US" b="1" i="1" dirty="0" smtClean="0"/>
              <a:t>數（</a:t>
            </a:r>
            <a:r>
              <a:rPr lang="en-US" altLang="zh-TW" b="1" i="1" dirty="0" err="1" smtClean="0"/>
              <a:t>Recency</a:t>
            </a:r>
            <a:r>
              <a:rPr lang="zh-TW" altLang="en-US" b="1" i="1" dirty="0" smtClean="0"/>
              <a:t>）與</a:t>
            </a:r>
            <a:r>
              <a:rPr lang="zh-TW" altLang="en-US" b="1" i="1" dirty="0"/>
              <a:t>消費頻</a:t>
            </a:r>
            <a:r>
              <a:rPr lang="zh-TW" altLang="en-US" b="1" i="1" dirty="0" smtClean="0"/>
              <a:t>率（</a:t>
            </a:r>
            <a:r>
              <a:rPr lang="en-US" altLang="zh-TW" b="1" i="1" dirty="0" smtClean="0"/>
              <a:t>Frequency</a:t>
            </a:r>
            <a:r>
              <a:rPr lang="zh-TW" altLang="en-US" b="1" i="1" dirty="0" smtClean="0"/>
              <a:t>）分</a:t>
            </a:r>
            <a:r>
              <a:rPr lang="zh-TW" altLang="en-US" b="1" i="1" dirty="0"/>
              <a:t>析實戰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848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1" y="1465943"/>
            <a:ext cx="10515600" cy="2283734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>
                <a:solidFill>
                  <a:schemeClr val="accent2"/>
                </a:solidFill>
              </a:rPr>
              <a:t>問題</a:t>
            </a:r>
            <a:r>
              <a:rPr lang="en-US" altLang="zh-TW" b="1" dirty="0">
                <a:solidFill>
                  <a:schemeClr val="accent2"/>
                </a:solidFill>
              </a:rPr>
              <a:t>2</a:t>
            </a:r>
            <a:r>
              <a:rPr lang="en-US" altLang="zh-TW" b="1" dirty="0" smtClean="0">
                <a:solidFill>
                  <a:schemeClr val="accent2"/>
                </a:solidFill>
              </a:rPr>
              <a:t>:</a:t>
            </a:r>
            <a:r>
              <a:rPr lang="en-US" altLang="zh-TW" b="1" dirty="0" smtClean="0">
                <a:solidFill>
                  <a:srgbClr val="4271FD"/>
                </a:solidFill>
              </a:rPr>
              <a:t/>
            </a:r>
            <a:br>
              <a:rPr lang="en-US" altLang="zh-TW" b="1" dirty="0" smtClean="0">
                <a:solidFill>
                  <a:srgbClr val="4271FD"/>
                </a:solidFill>
              </a:rPr>
            </a:br>
            <a:r>
              <a:rPr lang="zh-TW" altLang="en-US" b="1" dirty="0" smtClean="0">
                <a:solidFill>
                  <a:srgbClr val="4271FD"/>
                </a:solidFill>
              </a:rPr>
              <a:t>每</a:t>
            </a:r>
            <a:r>
              <a:rPr lang="zh-TW" altLang="en-US" b="1" dirty="0">
                <a:solidFill>
                  <a:srgbClr val="4271FD"/>
                </a:solidFill>
              </a:rPr>
              <a:t>個區隔都值得我注意嗎</a:t>
            </a:r>
            <a:r>
              <a:rPr lang="zh-TW" altLang="en-US" b="1" dirty="0" smtClean="0">
                <a:solidFill>
                  <a:srgbClr val="4271FD"/>
                </a:solidFill>
              </a:rPr>
              <a:t>？</a:t>
            </a:r>
            <a:r>
              <a:rPr lang="en-US" altLang="zh-TW" b="1" dirty="0" smtClean="0">
                <a:solidFill>
                  <a:srgbClr val="4271FD"/>
                </a:solidFill>
              </a:rPr>
              <a:t/>
            </a:r>
            <a:br>
              <a:rPr lang="en-US" altLang="zh-TW" b="1" dirty="0" smtClean="0">
                <a:solidFill>
                  <a:srgbClr val="4271FD"/>
                </a:solidFill>
              </a:rPr>
            </a:br>
            <a:r>
              <a:rPr lang="zh-TW" altLang="en-US" b="1" dirty="0">
                <a:solidFill>
                  <a:srgbClr val="4271FD"/>
                </a:solidFill>
              </a:rPr>
              <a:t>不好的區隔難道應該刪除？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51" y="3749677"/>
            <a:ext cx="10515600" cy="1500187"/>
          </a:xfrm>
        </p:spPr>
        <p:txBody>
          <a:bodyPr>
            <a:normAutofit/>
          </a:bodyPr>
          <a:lstStyle/>
          <a:p>
            <a:pPr marL="0" lvl="1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2400" b="1" i="1" dirty="0"/>
              <a:t>實戰主題</a:t>
            </a:r>
            <a:r>
              <a:rPr lang="en-US" altLang="zh-TW" sz="2400" b="1" i="1" dirty="0"/>
              <a:t>2:</a:t>
            </a:r>
            <a:r>
              <a:rPr lang="zh-TW" altLang="en-US" sz="2400" b="1" i="1" dirty="0"/>
              <a:t>消費金額 </a:t>
            </a:r>
            <a:r>
              <a:rPr lang="zh-TW" altLang="en-US" sz="2400" b="1" i="1" dirty="0" smtClean="0"/>
              <a:t>（</a:t>
            </a:r>
            <a:r>
              <a:rPr lang="en-US" altLang="zh-TW" sz="2400" b="1" i="1" dirty="0" smtClean="0"/>
              <a:t>Monetary</a:t>
            </a:r>
            <a:r>
              <a:rPr lang="zh-TW" altLang="en-US" sz="2400" b="1" i="1" dirty="0" smtClean="0"/>
              <a:t>）分</a:t>
            </a:r>
            <a:r>
              <a:rPr lang="zh-TW" altLang="en-US" sz="2400" b="1" i="1" dirty="0"/>
              <a:t>析實戰</a:t>
            </a:r>
            <a:endParaRPr lang="en-US" altLang="zh-TW" sz="2400" b="1" i="1" dirty="0"/>
          </a:p>
          <a:p>
            <a:endParaRPr lang="zh-TW" alt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527495"/>
            <a:ext cx="2358118" cy="330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4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/>
              <a:t>消費金額 </a:t>
            </a:r>
            <a:r>
              <a:rPr lang="zh-TW" altLang="en-US" sz="4400" dirty="0" smtClean="0"/>
              <a:t>（</a:t>
            </a:r>
            <a:r>
              <a:rPr lang="en-US" altLang="zh-TW" sz="4400" dirty="0" smtClean="0"/>
              <a:t>Monetary</a:t>
            </a:r>
            <a:r>
              <a:rPr lang="zh-TW" altLang="en-US" sz="4400" dirty="0" smtClean="0"/>
              <a:t>）分析的四個概念</a:t>
            </a:r>
            <a:endParaRPr lang="zh-TW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商品毛</a:t>
            </a:r>
            <a:r>
              <a:rPr lang="zh-TW" altLang="en-US" b="1" dirty="0" smtClean="0"/>
              <a:t>利（</a:t>
            </a:r>
            <a:r>
              <a:rPr lang="en-US" altLang="zh-TW" b="1" dirty="0" smtClean="0"/>
              <a:t>Gross </a:t>
            </a:r>
            <a:r>
              <a:rPr lang="en-US" altLang="zh-TW" b="1" dirty="0"/>
              <a:t>Margin, </a:t>
            </a:r>
            <a:r>
              <a:rPr lang="en-US" altLang="zh-TW" b="1" dirty="0" smtClean="0"/>
              <a:t>GM</a:t>
            </a:r>
            <a:r>
              <a:rPr lang="zh-TW" altLang="en-US" b="1" dirty="0" smtClean="0"/>
              <a:t>）</a:t>
            </a:r>
            <a:r>
              <a:rPr lang="zh-TW" altLang="en-US" dirty="0" smtClean="0"/>
              <a:t>：</a:t>
            </a:r>
            <a:r>
              <a:rPr lang="zh-TW" altLang="en-US" dirty="0"/>
              <a:t>每一件產品的毛利；簡單來說，就是「產品營收」</a:t>
            </a:r>
            <a:r>
              <a:rPr lang="en-US" altLang="zh-TW" dirty="0"/>
              <a:t>- </a:t>
            </a:r>
            <a:r>
              <a:rPr lang="zh-TW" altLang="en-US" dirty="0"/>
              <a:t>「進貨的成本」。</a:t>
            </a:r>
          </a:p>
          <a:p>
            <a:r>
              <a:rPr lang="zh-TW" altLang="en-US" b="1" dirty="0"/>
              <a:t>顧客終身價</a:t>
            </a:r>
            <a:r>
              <a:rPr lang="zh-TW" altLang="en-US" b="1" dirty="0" smtClean="0"/>
              <a:t>值（</a:t>
            </a:r>
            <a:r>
              <a:rPr lang="en-US" altLang="zh-TW" b="1" dirty="0" smtClean="0"/>
              <a:t>Customer </a:t>
            </a:r>
            <a:r>
              <a:rPr lang="en-US" altLang="zh-TW" b="1" dirty="0"/>
              <a:t>Lifetime Value, </a:t>
            </a:r>
            <a:r>
              <a:rPr lang="en-US" altLang="zh-TW" b="1" dirty="0" smtClean="0"/>
              <a:t>CLV</a:t>
            </a:r>
            <a:r>
              <a:rPr lang="zh-TW" altLang="en-US" dirty="0" smtClean="0"/>
              <a:t>）：</a:t>
            </a:r>
            <a:r>
              <a:rPr lang="zh-TW" altLang="en-US" dirty="0"/>
              <a:t>每一個顧客為我們貢獻的收入；簡單來說，就是對每個顧客購買的每一件商品進行「商品毛利」之加總。</a:t>
            </a:r>
          </a:p>
          <a:p>
            <a:r>
              <a:rPr lang="zh-TW" altLang="en-US" b="1" dirty="0"/>
              <a:t>顧客購</a:t>
            </a:r>
            <a:r>
              <a:rPr lang="zh-TW" altLang="en-US" b="1" dirty="0" smtClean="0"/>
              <a:t>買（取得）成本（</a:t>
            </a:r>
            <a:r>
              <a:rPr lang="en-US" altLang="zh-TW" b="1" dirty="0" smtClean="0"/>
              <a:t>Customer </a:t>
            </a:r>
            <a:r>
              <a:rPr lang="en-US" altLang="zh-TW" b="1" dirty="0"/>
              <a:t>Acquisition Cost, </a:t>
            </a:r>
            <a:r>
              <a:rPr lang="en-US" altLang="zh-TW" b="1" dirty="0" smtClean="0"/>
              <a:t>CAC</a:t>
            </a:r>
            <a:r>
              <a:rPr lang="zh-TW" altLang="en-US" b="1" dirty="0" smtClean="0"/>
              <a:t>）</a:t>
            </a:r>
            <a:r>
              <a:rPr lang="zh-TW" altLang="en-US" dirty="0" smtClean="0"/>
              <a:t>：</a:t>
            </a:r>
            <a:r>
              <a:rPr lang="zh-TW" altLang="en-US" dirty="0"/>
              <a:t>為了要賣出商品，在每一個顧客上所花費的成本。</a:t>
            </a:r>
          </a:p>
          <a:p>
            <a:r>
              <a:rPr lang="zh-TW" altLang="en-US" b="1" dirty="0"/>
              <a:t>顧客獲利</a:t>
            </a:r>
            <a:r>
              <a:rPr lang="zh-TW" altLang="en-US" b="1" dirty="0" smtClean="0"/>
              <a:t>率（</a:t>
            </a:r>
            <a:r>
              <a:rPr lang="en-US" altLang="zh-TW" b="1" dirty="0" smtClean="0"/>
              <a:t>CLV/CAC Ratio</a:t>
            </a:r>
            <a:r>
              <a:rPr lang="zh-TW" altLang="en-US" b="1" dirty="0" smtClean="0"/>
              <a:t>）</a:t>
            </a:r>
            <a:r>
              <a:rPr lang="zh-TW" altLang="en-US" dirty="0" smtClean="0"/>
              <a:t>：</a:t>
            </a:r>
            <a:r>
              <a:rPr lang="zh-TW" altLang="en-US" dirty="0"/>
              <a:t>每一</a:t>
            </a:r>
            <a:r>
              <a:rPr lang="en-US" altLang="zh-TW" dirty="0"/>
              <a:t>CAC</a:t>
            </a:r>
            <a:r>
              <a:rPr lang="zh-TW" altLang="en-US" dirty="0"/>
              <a:t>可以為我們賺進多少的</a:t>
            </a:r>
            <a:r>
              <a:rPr lang="en-US" altLang="zh-TW" dirty="0"/>
              <a:t>CLV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消費金額的資料結構檢視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33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41929" y="3682573"/>
            <a:ext cx="9203871" cy="2851578"/>
            <a:chOff x="397329" y="2438173"/>
            <a:chExt cx="10090386" cy="31262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29" y="2438173"/>
              <a:ext cx="5386067" cy="312624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71801" y="2438173"/>
              <a:ext cx="3515914" cy="3126241"/>
            </a:xfrm>
            <a:prstGeom prst="rect">
              <a:avLst/>
            </a:prstGeom>
          </p:spPr>
        </p:pic>
        <p:sp>
          <p:nvSpPr>
            <p:cNvPr id="7" name="Down Arrow 6"/>
            <p:cNvSpPr/>
            <p:nvPr/>
          </p:nvSpPr>
          <p:spPr>
            <a:xfrm rot="16200000">
              <a:off x="6206148" y="3684619"/>
              <a:ext cx="342900" cy="6333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16" b="93711" l="9146" r="8902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51987" y="2672444"/>
              <a:ext cx="1051223" cy="1019174"/>
            </a:xfrm>
            <a:prstGeom prst="rect">
              <a:avLst/>
            </a:prstGeom>
          </p:spPr>
        </p:pic>
      </p:grpSp>
      <p:pic>
        <p:nvPicPr>
          <p:cNvPr id="9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r="6795" b="2930"/>
          <a:stretch/>
        </p:blipFill>
        <p:spPr>
          <a:xfrm>
            <a:off x="4425630" y="1477963"/>
            <a:ext cx="2960009" cy="1639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7684" y="1477963"/>
            <a:ext cx="2611911" cy="1638528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4205424" y="3192691"/>
            <a:ext cx="312774" cy="426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51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6414"/>
            <a:ext cx="8000105" cy="5161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消費金</a:t>
            </a:r>
            <a:r>
              <a:rPr lang="zh-TW" altLang="en-US" dirty="0" smtClean="0"/>
              <a:t>額（</a:t>
            </a:r>
            <a:r>
              <a:rPr lang="en-US" altLang="zh-TW" dirty="0" smtClean="0"/>
              <a:t>Monetary</a:t>
            </a:r>
            <a:r>
              <a:rPr lang="zh-TW" altLang="en-US" dirty="0" smtClean="0"/>
              <a:t>）模</a:t>
            </a:r>
            <a:r>
              <a:rPr lang="zh-TW" altLang="en-US" dirty="0"/>
              <a:t>型分</a:t>
            </a:r>
            <a:r>
              <a:rPr lang="zh-TW" altLang="en-US" dirty="0" smtClean="0"/>
              <a:t>析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顧客加</a:t>
            </a:r>
            <a:r>
              <a:rPr lang="zh-TW" altLang="en-US" dirty="0"/>
              <a:t>總</a:t>
            </a:r>
            <a:r>
              <a:rPr lang="zh-TW" altLang="en-US" dirty="0" smtClean="0"/>
              <a:t>價</a:t>
            </a:r>
            <a:r>
              <a:rPr lang="zh-TW" altLang="en-US" dirty="0"/>
              <a:t>值比較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6343" y="1825625"/>
            <a:ext cx="3311991" cy="4351339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常貴客，人少，幾乎都在虧錢</a:t>
            </a:r>
            <a:endParaRPr lang="en-US" altLang="zh-TW" dirty="0" smtClean="0"/>
          </a:p>
          <a:p>
            <a:r>
              <a:rPr lang="zh-TW" altLang="en-US" dirty="0" smtClean="0"/>
              <a:t>新顧客，人多，隨著購買頻率的增加所費資的成本似乎沒那麼高</a:t>
            </a:r>
            <a:endParaRPr lang="en-US" altLang="zh-TW" dirty="0" smtClean="0"/>
          </a:p>
          <a:p>
            <a:r>
              <a:rPr lang="zh-TW" altLang="en-US" dirty="0" smtClean="0"/>
              <a:t>先前客，人少，成本高</a:t>
            </a:r>
            <a:endParaRPr lang="en-US" altLang="zh-TW" dirty="0" smtClean="0"/>
          </a:p>
          <a:p>
            <a:r>
              <a:rPr lang="zh-TW" altLang="en-US" dirty="0" smtClean="0"/>
              <a:t>一次客，人數多，效益不錯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6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消費金</a:t>
            </a:r>
            <a:r>
              <a:rPr lang="zh-TW" altLang="en-US" dirty="0" smtClean="0"/>
              <a:t>額（</a:t>
            </a:r>
            <a:r>
              <a:rPr lang="en-US" altLang="zh-TW" dirty="0" smtClean="0"/>
              <a:t>Monetary</a:t>
            </a:r>
            <a:r>
              <a:rPr lang="zh-TW" altLang="en-US" dirty="0" smtClean="0"/>
              <a:t>）模</a:t>
            </a:r>
            <a:r>
              <a:rPr lang="zh-TW" altLang="en-US" dirty="0"/>
              <a:t>型分析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 smtClean="0"/>
              <a:t>顧客平均價值比</a:t>
            </a:r>
            <a:r>
              <a:rPr lang="zh-TW" altLang="en-US" dirty="0"/>
              <a:t>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2526" y="1825625"/>
            <a:ext cx="2800350" cy="4351339"/>
          </a:xfrm>
        </p:spPr>
        <p:txBody>
          <a:bodyPr/>
          <a:lstStyle/>
          <a:p>
            <a:r>
              <a:rPr lang="zh-TW" altLang="en-US" dirty="0" smtClean="0"/>
              <a:t>知曉每個區塊的顧客平均價值與購買成本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08950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333" y="3527495"/>
            <a:ext cx="2358118" cy="330136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1" y="1465943"/>
            <a:ext cx="10515600" cy="2283734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>
                <a:solidFill>
                  <a:schemeClr val="accent2"/>
                </a:solidFill>
              </a:rPr>
              <a:t>問題</a:t>
            </a:r>
            <a:r>
              <a:rPr lang="en-US" altLang="zh-TW" b="1" dirty="0" smtClean="0">
                <a:solidFill>
                  <a:schemeClr val="accent2"/>
                </a:solidFill>
              </a:rPr>
              <a:t>2-1:</a:t>
            </a:r>
            <a:r>
              <a:rPr lang="en-US" altLang="zh-TW" b="1" dirty="0" smtClean="0">
                <a:solidFill>
                  <a:srgbClr val="4271FD"/>
                </a:solidFill>
              </a:rPr>
              <a:t/>
            </a:r>
            <a:br>
              <a:rPr lang="en-US" altLang="zh-TW" b="1" dirty="0" smtClean="0">
                <a:solidFill>
                  <a:srgbClr val="4271FD"/>
                </a:solidFill>
              </a:rPr>
            </a:br>
            <a:r>
              <a:rPr lang="zh-TW" altLang="en-US" b="1" dirty="0" smtClean="0">
                <a:solidFill>
                  <a:srgbClr val="4271FD"/>
                </a:solidFill>
              </a:rPr>
              <a:t>恩</a:t>
            </a:r>
            <a:r>
              <a:rPr lang="en-US" altLang="zh-TW" b="1" dirty="0" smtClean="0">
                <a:solidFill>
                  <a:srgbClr val="4271FD"/>
                </a:solidFill>
              </a:rPr>
              <a:t>…</a:t>
            </a:r>
            <a:r>
              <a:rPr lang="zh-TW" altLang="en-US" b="1" dirty="0" smtClean="0">
                <a:solidFill>
                  <a:srgbClr val="4271FD"/>
                </a:solidFill>
              </a:rPr>
              <a:t> 所以哪些區隔應該放</a:t>
            </a:r>
            <a:r>
              <a:rPr lang="zh-TW" altLang="en-US" b="1" dirty="0">
                <a:solidFill>
                  <a:srgbClr val="4271FD"/>
                </a:solidFill>
              </a:rPr>
              <a:t>棄</a:t>
            </a:r>
            <a:r>
              <a:rPr lang="zh-TW" altLang="en-US" b="1" dirty="0" smtClean="0">
                <a:solidFill>
                  <a:srgbClr val="4271FD"/>
                </a:solidFill>
              </a:rPr>
              <a:t>？</a:t>
            </a:r>
            <a:r>
              <a:rPr lang="en-US" altLang="zh-TW" b="1" dirty="0" smtClean="0">
                <a:solidFill>
                  <a:srgbClr val="4271FD"/>
                </a:solidFill>
              </a:rPr>
              <a:t/>
            </a:r>
            <a:br>
              <a:rPr lang="en-US" altLang="zh-TW" b="1" dirty="0" smtClean="0">
                <a:solidFill>
                  <a:srgbClr val="4271FD"/>
                </a:solidFill>
              </a:rPr>
            </a:br>
            <a:r>
              <a:rPr lang="zh-TW" altLang="en-US" b="1" dirty="0" smtClean="0">
                <a:solidFill>
                  <a:srgbClr val="4271FD"/>
                </a:solidFill>
              </a:rPr>
              <a:t>哪些應該保留</a:t>
            </a:r>
            <a:r>
              <a:rPr lang="en-US" altLang="zh-TW" b="1" dirty="0" smtClean="0">
                <a:solidFill>
                  <a:srgbClr val="4271FD"/>
                </a:solidFill>
              </a:rPr>
              <a:t>?</a:t>
            </a:r>
            <a:endParaRPr lang="zh-TW" altLang="en-US" b="1" dirty="0">
              <a:solidFill>
                <a:srgbClr val="4271FD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51" y="3749677"/>
            <a:ext cx="10515600" cy="1500187"/>
          </a:xfrm>
        </p:spPr>
        <p:txBody>
          <a:bodyPr>
            <a:normAutofit/>
          </a:bodyPr>
          <a:lstStyle/>
          <a:p>
            <a:pPr marL="0" lvl="1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2400" b="1" i="1" dirty="0"/>
              <a:t>實戰主題</a:t>
            </a:r>
            <a:r>
              <a:rPr lang="en-US" altLang="zh-TW" sz="2400" b="1" i="1" dirty="0"/>
              <a:t>2:</a:t>
            </a:r>
            <a:r>
              <a:rPr lang="zh-TW" altLang="en-US" sz="2400" b="1" i="1" dirty="0"/>
              <a:t>消費金額 </a:t>
            </a:r>
            <a:r>
              <a:rPr lang="zh-TW" altLang="en-US" sz="2400" b="1" i="1" dirty="0" smtClean="0"/>
              <a:t>（</a:t>
            </a:r>
            <a:r>
              <a:rPr lang="en-US" altLang="zh-TW" sz="2400" b="1" i="1" dirty="0" smtClean="0"/>
              <a:t>Monetary</a:t>
            </a:r>
            <a:r>
              <a:rPr lang="zh-TW" altLang="en-US" sz="2400" b="1" i="1" dirty="0" smtClean="0"/>
              <a:t>）分</a:t>
            </a:r>
            <a:r>
              <a:rPr lang="zh-TW" altLang="en-US" sz="2400" b="1" i="1" dirty="0"/>
              <a:t>析實戰</a:t>
            </a:r>
            <a:endParaRPr lang="en-US" altLang="zh-TW" sz="2400" b="1" i="1" dirty="0"/>
          </a:p>
          <a:p>
            <a:endParaRPr lang="zh-TW" alt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7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消費金</a:t>
            </a:r>
            <a:r>
              <a:rPr lang="zh-TW" altLang="en-US" dirty="0" smtClean="0"/>
              <a:t>額（</a:t>
            </a:r>
            <a:r>
              <a:rPr lang="en-US" altLang="zh-TW" dirty="0" smtClean="0"/>
              <a:t>Monetary</a:t>
            </a:r>
            <a:r>
              <a:rPr lang="zh-TW" altLang="en-US" dirty="0" smtClean="0"/>
              <a:t>）模</a:t>
            </a:r>
            <a:r>
              <a:rPr lang="zh-TW" altLang="en-US" dirty="0"/>
              <a:t>型分析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顧</a:t>
            </a:r>
            <a:r>
              <a:rPr lang="zh-TW" altLang="en-US" dirty="0" smtClean="0"/>
              <a:t>客獲利率比較圖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7770" y="1840089"/>
            <a:ext cx="3774230" cy="4763911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2000" dirty="0"/>
              <a:t>在常貴客</a:t>
            </a:r>
            <a:r>
              <a:rPr lang="en-US" altLang="zh-TW" sz="2000" dirty="0" smtClean="0"/>
              <a:t>0–67</a:t>
            </a:r>
            <a:r>
              <a:rPr lang="zh-TW" altLang="en-US" sz="2000" dirty="0"/>
              <a:t>天內消</a:t>
            </a:r>
            <a:r>
              <a:rPr lang="zh-TW" altLang="en-US" sz="2000" dirty="0" smtClean="0"/>
              <a:t>費</a:t>
            </a:r>
            <a:r>
              <a:rPr lang="en-US" altLang="zh-TW" sz="2000" dirty="0" smtClean="0"/>
              <a:t>22</a:t>
            </a:r>
            <a:r>
              <a:rPr lang="zh-TW" altLang="en-US" sz="2000" dirty="0" smtClean="0"/>
              <a:t>次</a:t>
            </a:r>
            <a:r>
              <a:rPr lang="zh-TW" altLang="en-US" sz="2000" dirty="0"/>
              <a:t>以上的顧客</a:t>
            </a:r>
            <a:r>
              <a:rPr lang="zh-TW" altLang="en-US" sz="2000" dirty="0" smtClean="0"/>
              <a:t>中</a:t>
            </a:r>
            <a:endParaRPr lang="en-US" altLang="zh-TW" sz="2000" dirty="0" smtClean="0"/>
          </a:p>
          <a:p>
            <a:pPr lvl="1"/>
            <a:r>
              <a:rPr lang="zh-TW" altLang="en-US" sz="1800" dirty="0" smtClean="0"/>
              <a:t>我</a:t>
            </a:r>
            <a:r>
              <a:rPr lang="zh-TW" altLang="en-US" sz="1800" dirty="0"/>
              <a:t>們每投入</a:t>
            </a:r>
            <a:r>
              <a:rPr lang="en-US" altLang="zh-TW" sz="1800" dirty="0"/>
              <a:t>1</a:t>
            </a:r>
            <a:r>
              <a:rPr lang="zh-TW" altLang="en-US" sz="1800" dirty="0"/>
              <a:t>塊錢的成本，就</a:t>
            </a:r>
            <a:r>
              <a:rPr lang="zh-TW" altLang="en-US" sz="1800" dirty="0" smtClean="0"/>
              <a:t>會</a:t>
            </a:r>
            <a:r>
              <a:rPr lang="zh-TW" altLang="en-US" sz="1800" dirty="0"/>
              <a:t>賠</a:t>
            </a:r>
            <a:r>
              <a:rPr lang="en-US" altLang="zh-TW" sz="1800" dirty="0" smtClean="0"/>
              <a:t>0.83</a:t>
            </a:r>
            <a:r>
              <a:rPr lang="zh-TW" altLang="en-US" sz="1800" dirty="0" smtClean="0"/>
              <a:t>元，假設</a:t>
            </a:r>
            <a:r>
              <a:rPr lang="zh-TW" altLang="en-US" sz="1800" dirty="0"/>
              <a:t>這群人</a:t>
            </a:r>
            <a:r>
              <a:rPr lang="zh-TW" altLang="en-US" sz="1800" dirty="0" smtClean="0"/>
              <a:t>有</a:t>
            </a:r>
            <a:r>
              <a:rPr lang="en-US" altLang="zh-TW" sz="1800" dirty="0" smtClean="0"/>
              <a:t>100</a:t>
            </a:r>
            <a:r>
              <a:rPr lang="zh-TW" altLang="en-US" sz="1800" dirty="0" smtClean="0"/>
              <a:t>人，</a:t>
            </a:r>
            <a:r>
              <a:rPr lang="zh-TW" altLang="en-US" sz="1800" dirty="0"/>
              <a:t>平均消費天數</a:t>
            </a:r>
            <a:r>
              <a:rPr lang="zh-TW" altLang="en-US" sz="1800" dirty="0" smtClean="0"/>
              <a:t>為</a:t>
            </a:r>
            <a:r>
              <a:rPr lang="en-US" altLang="zh-TW" sz="1800" dirty="0" smtClean="0"/>
              <a:t>60</a:t>
            </a:r>
            <a:r>
              <a:rPr lang="zh-TW" altLang="en-US" sz="1800" dirty="0" smtClean="0"/>
              <a:t>天</a:t>
            </a:r>
            <a:r>
              <a:rPr lang="zh-TW" altLang="en-US" sz="1800" dirty="0"/>
              <a:t>，購買頻率</a:t>
            </a:r>
            <a:r>
              <a:rPr lang="zh-TW" altLang="en-US" sz="1800" dirty="0" smtClean="0"/>
              <a:t>為</a:t>
            </a:r>
            <a:r>
              <a:rPr lang="en-US" altLang="zh-TW" sz="1800" dirty="0" smtClean="0"/>
              <a:t>25</a:t>
            </a:r>
            <a:r>
              <a:rPr lang="zh-TW" altLang="en-US" sz="1800" dirty="0" smtClean="0"/>
              <a:t>，</a:t>
            </a:r>
            <a:r>
              <a:rPr lang="zh-TW" altLang="en-US" sz="1800" dirty="0"/>
              <a:t>也就是一天平均消</a:t>
            </a:r>
            <a:r>
              <a:rPr lang="zh-TW" altLang="en-US" sz="1800" dirty="0" smtClean="0"/>
              <a:t>費</a:t>
            </a:r>
            <a:r>
              <a:rPr lang="en-US" altLang="zh-TW" sz="1800" dirty="0" smtClean="0"/>
              <a:t>0.416</a:t>
            </a:r>
            <a:r>
              <a:rPr lang="zh-TW" altLang="en-US" sz="1800" dirty="0" smtClean="0"/>
              <a:t>次</a:t>
            </a:r>
            <a:r>
              <a:rPr lang="zh-TW" altLang="en-US" sz="1800" dirty="0"/>
              <a:t>，那一天就是 </a:t>
            </a:r>
            <a:r>
              <a:rPr lang="en-US" altLang="zh-TW" sz="1800" dirty="0" smtClean="0"/>
              <a:t>100* 0.416* </a:t>
            </a:r>
            <a:r>
              <a:rPr lang="zh-TW" altLang="en-US" sz="1800" dirty="0" smtClean="0"/>
              <a:t>（</a:t>
            </a:r>
            <a:r>
              <a:rPr lang="en-US" altLang="zh-TW" sz="1800" dirty="0" smtClean="0"/>
              <a:t>0.83–1</a:t>
            </a:r>
            <a:r>
              <a:rPr lang="zh-TW" altLang="en-US" sz="1800" dirty="0" smtClean="0"/>
              <a:t>）</a:t>
            </a:r>
            <a:r>
              <a:rPr lang="en-US" altLang="zh-TW" sz="1800" dirty="0" smtClean="0"/>
              <a:t> =</a:t>
            </a:r>
            <a:r>
              <a:rPr lang="zh-TW" altLang="en-US" sz="1800" dirty="0" smtClean="0"/>
              <a:t>投入</a:t>
            </a:r>
            <a:r>
              <a:rPr lang="en-US" altLang="zh-TW" sz="1800" dirty="0" smtClean="0"/>
              <a:t>1</a:t>
            </a:r>
            <a:r>
              <a:rPr lang="zh-TW" altLang="en-US" sz="1800" dirty="0" smtClean="0"/>
              <a:t>塊錢成本就是</a:t>
            </a:r>
            <a:r>
              <a:rPr lang="en-US" altLang="zh-TW" sz="1800" dirty="0" smtClean="0"/>
              <a:t>-7</a:t>
            </a:r>
            <a:r>
              <a:rPr lang="zh-TW" altLang="en-US" sz="1800" b="1" dirty="0" smtClean="0"/>
              <a:t>元</a:t>
            </a:r>
            <a:r>
              <a:rPr lang="zh-TW" altLang="en-US" sz="1800" b="1" dirty="0"/>
              <a:t>的淨收</a:t>
            </a:r>
            <a:r>
              <a:rPr lang="zh-TW" altLang="en-US" sz="1800" b="1" dirty="0" smtClean="0"/>
              <a:t>。</a:t>
            </a:r>
            <a:endParaRPr lang="en-US" altLang="zh-TW" sz="1800" b="1" dirty="0" smtClean="0"/>
          </a:p>
          <a:p>
            <a:r>
              <a:rPr lang="zh-TW" altLang="en-US" sz="2000" dirty="0" smtClean="0"/>
              <a:t>行銷活動</a:t>
            </a:r>
            <a:endParaRPr lang="en-US" altLang="zh-TW" sz="2000" dirty="0" smtClean="0"/>
          </a:p>
          <a:p>
            <a:pPr lvl="1"/>
            <a:r>
              <a:rPr lang="zh-TW" altLang="en-US" sz="1600" dirty="0" smtClean="0"/>
              <a:t>原來</a:t>
            </a:r>
            <a:r>
              <a:rPr lang="en-US" altLang="zh-TW" sz="1600" dirty="0" smtClean="0"/>
              <a:t>:100* 0.416* </a:t>
            </a:r>
            <a:r>
              <a:rPr lang="zh-TW" altLang="en-US" sz="1600" dirty="0" smtClean="0"/>
              <a:t>（</a:t>
            </a:r>
            <a:r>
              <a:rPr lang="en-US" altLang="zh-TW" sz="1600" dirty="0" smtClean="0"/>
              <a:t>0.83–1</a:t>
            </a:r>
            <a:r>
              <a:rPr lang="zh-TW" altLang="en-US" sz="1600" dirty="0" smtClean="0"/>
              <a:t>） </a:t>
            </a:r>
            <a:r>
              <a:rPr lang="en-US" altLang="zh-TW" sz="1600" dirty="0" smtClean="0"/>
              <a:t>+</a:t>
            </a:r>
            <a:r>
              <a:rPr lang="zh-TW" altLang="en-US" sz="1600" dirty="0" smtClean="0"/>
              <a:t> </a:t>
            </a:r>
            <a:r>
              <a:rPr lang="en-US" altLang="zh-TW" sz="1600" dirty="0" smtClean="0"/>
              <a:t>100</a:t>
            </a:r>
            <a:r>
              <a:rPr lang="zh-TW" altLang="en-US" sz="1600" dirty="0" smtClean="0"/>
              <a:t> * （</a:t>
            </a:r>
            <a:r>
              <a:rPr lang="en-US" altLang="zh-TW" sz="1600" dirty="0" smtClean="0"/>
              <a:t>16/60</a:t>
            </a:r>
            <a:r>
              <a:rPr lang="zh-TW" altLang="en-US" sz="1600" dirty="0" smtClean="0"/>
              <a:t>） * （</a:t>
            </a:r>
            <a:r>
              <a:rPr lang="en-US" altLang="zh-TW" sz="1600" dirty="0" smtClean="0"/>
              <a:t>1.36-1</a:t>
            </a:r>
            <a:r>
              <a:rPr lang="zh-TW" altLang="en-US" sz="1600" dirty="0" smtClean="0"/>
              <a:t>） </a:t>
            </a:r>
            <a:r>
              <a:rPr lang="en-US" altLang="zh-TW" sz="1600" dirty="0" smtClean="0"/>
              <a:t>=</a:t>
            </a:r>
            <a:r>
              <a:rPr lang="zh-TW" altLang="en-US" sz="1600" dirty="0" smtClean="0"/>
              <a:t> </a:t>
            </a:r>
            <a:r>
              <a:rPr lang="en-US" altLang="zh-TW" sz="1600" dirty="0" smtClean="0"/>
              <a:t>2.528</a:t>
            </a:r>
          </a:p>
          <a:p>
            <a:pPr lvl="1"/>
            <a:r>
              <a:rPr lang="zh-TW" altLang="en-US" sz="1600" dirty="0" smtClean="0"/>
              <a:t>轉換後</a:t>
            </a:r>
            <a:r>
              <a:rPr lang="en-US" altLang="zh-TW" sz="1600" dirty="0" smtClean="0"/>
              <a:t>:</a:t>
            </a:r>
            <a:r>
              <a:rPr lang="en-US" altLang="zh-TW" sz="1600" dirty="0"/>
              <a:t> </a:t>
            </a:r>
            <a:r>
              <a:rPr lang="en-US" altLang="zh-TW" sz="1600" b="1" dirty="0"/>
              <a:t>110</a:t>
            </a:r>
            <a:r>
              <a:rPr lang="en-US" altLang="zh-TW" sz="1600" dirty="0"/>
              <a:t>* 0.416* </a:t>
            </a:r>
            <a:r>
              <a:rPr lang="zh-TW" altLang="en-US" sz="1600" dirty="0" smtClean="0"/>
              <a:t>（</a:t>
            </a:r>
            <a:r>
              <a:rPr lang="en-US" altLang="zh-TW" sz="1600" b="1" dirty="0" smtClean="0"/>
              <a:t>0.95</a:t>
            </a:r>
            <a:r>
              <a:rPr lang="en-US" altLang="zh-TW" sz="1600" dirty="0" smtClean="0"/>
              <a:t>-1</a:t>
            </a:r>
            <a:r>
              <a:rPr lang="zh-TW" altLang="en-US" sz="1600" dirty="0" smtClean="0"/>
              <a:t>）</a:t>
            </a:r>
            <a:r>
              <a:rPr lang="en-US" altLang="zh-TW" sz="1600" dirty="0" smtClean="0"/>
              <a:t> </a:t>
            </a:r>
            <a:r>
              <a:rPr lang="en-US" altLang="zh-TW" sz="1600" dirty="0"/>
              <a:t>+ 90 * </a:t>
            </a:r>
            <a:r>
              <a:rPr lang="zh-TW" altLang="en-US" sz="1600" dirty="0" smtClean="0"/>
              <a:t>（</a:t>
            </a:r>
            <a:r>
              <a:rPr lang="en-US" altLang="zh-TW" sz="1600" dirty="0" smtClean="0"/>
              <a:t>16/60</a:t>
            </a:r>
            <a:r>
              <a:rPr lang="zh-TW" altLang="en-US" sz="1600" dirty="0" smtClean="0"/>
              <a:t>）</a:t>
            </a:r>
            <a:r>
              <a:rPr lang="en-US" altLang="zh-TW" sz="1600" dirty="0" smtClean="0"/>
              <a:t> </a:t>
            </a:r>
            <a:r>
              <a:rPr lang="en-US" altLang="zh-TW" sz="1600" dirty="0"/>
              <a:t>* </a:t>
            </a:r>
            <a:r>
              <a:rPr lang="zh-TW" altLang="en-US" sz="1600" dirty="0" smtClean="0"/>
              <a:t>（</a:t>
            </a:r>
            <a:r>
              <a:rPr lang="en-US" altLang="zh-TW" sz="1600" dirty="0" smtClean="0"/>
              <a:t>1.36-</a:t>
            </a:r>
            <a:r>
              <a:rPr lang="en-US" altLang="zh-TW" sz="1600" b="1" dirty="0" smtClean="0"/>
              <a:t>1.15</a:t>
            </a:r>
            <a:r>
              <a:rPr lang="zh-TW" altLang="en-US" sz="1600" dirty="0" smtClean="0"/>
              <a:t>）</a:t>
            </a:r>
            <a:r>
              <a:rPr lang="en-US" altLang="zh-TW" sz="1600" dirty="0" smtClean="0"/>
              <a:t>=</a:t>
            </a:r>
            <a:r>
              <a:rPr lang="zh-TW" altLang="en-US" sz="1600" dirty="0" smtClean="0"/>
              <a:t> </a:t>
            </a:r>
            <a:r>
              <a:rPr lang="en-US" altLang="zh-TW" sz="1600" dirty="0" smtClean="0"/>
              <a:t>2.752</a:t>
            </a:r>
          </a:p>
          <a:p>
            <a:pPr lvl="1"/>
            <a:r>
              <a:rPr lang="zh-TW" altLang="en-US" sz="1600" dirty="0" smtClean="0"/>
              <a:t>每天投入</a:t>
            </a:r>
            <a:r>
              <a:rPr lang="en-US" altLang="zh-TW" sz="1600" dirty="0" smtClean="0"/>
              <a:t>1</a:t>
            </a:r>
            <a:r>
              <a:rPr lang="zh-TW" altLang="en-US" sz="1600" dirty="0" smtClean="0"/>
              <a:t>元多賺</a:t>
            </a:r>
            <a:r>
              <a:rPr lang="en-US" altLang="zh-TW" sz="1600" dirty="0" smtClean="0"/>
              <a:t>0.224</a:t>
            </a:r>
          </a:p>
          <a:p>
            <a:pPr lvl="1"/>
            <a:r>
              <a:rPr lang="zh-TW" altLang="en-US" sz="1600" dirty="0" smtClean="0"/>
              <a:t>投入</a:t>
            </a:r>
            <a:r>
              <a:rPr lang="en-US" altLang="zh-TW" sz="1600" dirty="0" smtClean="0"/>
              <a:t>10</a:t>
            </a:r>
            <a:r>
              <a:rPr lang="zh-TW" altLang="en-US" sz="1600" dirty="0" smtClean="0"/>
              <a:t>萬，多賺</a:t>
            </a:r>
            <a:r>
              <a:rPr lang="en-US" altLang="zh-TW" sz="1600" dirty="0" smtClean="0"/>
              <a:t>22,400</a:t>
            </a:r>
          </a:p>
          <a:p>
            <a:pPr lvl="1"/>
            <a:r>
              <a:rPr lang="zh-TW" altLang="en-US" sz="1600" dirty="0" smtClean="0"/>
              <a:t>一個月，多賺</a:t>
            </a:r>
            <a:r>
              <a:rPr lang="en-US" altLang="zh-TW" sz="1600" dirty="0" smtClean="0"/>
              <a:t>672,000</a:t>
            </a:r>
          </a:p>
          <a:p>
            <a:pPr lvl="1"/>
            <a:r>
              <a:rPr lang="zh-TW" altLang="en-US" sz="1600" dirty="0" smtClean="0"/>
              <a:t>如果放大</a:t>
            </a:r>
            <a:r>
              <a:rPr lang="en-US" altLang="zh-TW" sz="1600" dirty="0" smtClean="0"/>
              <a:t>10</a:t>
            </a:r>
            <a:r>
              <a:rPr lang="zh-TW" altLang="en-US" sz="1600" dirty="0" smtClean="0"/>
              <a:t>倍</a:t>
            </a:r>
            <a:r>
              <a:rPr lang="en-US" altLang="zh-TW" sz="1600" dirty="0" smtClean="0"/>
              <a:t>=672,000 *10 = 6,720,000</a:t>
            </a:r>
            <a:endParaRPr lang="zh-TW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4224"/>
            <a:ext cx="7419912" cy="47872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30623" y="3565033"/>
            <a:ext cx="1327489" cy="645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6924888" y="2143124"/>
            <a:ext cx="1333224" cy="8296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Curved Left Arrow 7"/>
          <p:cNvSpPr/>
          <p:nvPr/>
        </p:nvSpPr>
        <p:spPr>
          <a:xfrm rot="10800000" flipH="1">
            <a:off x="8258112" y="2575271"/>
            <a:ext cx="609600" cy="128209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666178">
            <a:off x="8681202" y="3724113"/>
            <a:ext cx="424487" cy="2225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074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333" y="3527495"/>
            <a:ext cx="2358118" cy="330136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1465943"/>
            <a:ext cx="11360150" cy="2283734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>
                <a:solidFill>
                  <a:schemeClr val="accent2"/>
                </a:solidFill>
              </a:rPr>
              <a:t>問題</a:t>
            </a:r>
            <a:r>
              <a:rPr lang="en-US" altLang="zh-TW" b="1" dirty="0" smtClean="0">
                <a:solidFill>
                  <a:schemeClr val="accent2"/>
                </a:solidFill>
              </a:rPr>
              <a:t>2-2:</a:t>
            </a:r>
            <a:r>
              <a:rPr lang="en-US" altLang="zh-TW" b="1" dirty="0" smtClean="0">
                <a:solidFill>
                  <a:srgbClr val="4271FD"/>
                </a:solidFill>
              </a:rPr>
              <a:t/>
            </a:r>
            <a:br>
              <a:rPr lang="en-US" altLang="zh-TW" b="1" dirty="0" smtClean="0">
                <a:solidFill>
                  <a:srgbClr val="4271FD"/>
                </a:solidFill>
              </a:rPr>
            </a:br>
            <a:r>
              <a:rPr lang="zh-TW" altLang="en-US" b="1" dirty="0" smtClean="0">
                <a:solidFill>
                  <a:srgbClr val="4271FD"/>
                </a:solidFill>
              </a:rPr>
              <a:t>哇</a:t>
            </a:r>
            <a:r>
              <a:rPr lang="en-US" altLang="zh-TW" b="1" dirty="0" smtClean="0">
                <a:solidFill>
                  <a:srgbClr val="4271FD"/>
                </a:solidFill>
              </a:rPr>
              <a:t>!</a:t>
            </a:r>
            <a:r>
              <a:rPr lang="zh-TW" altLang="en-US" b="1" dirty="0" smtClean="0">
                <a:solidFill>
                  <a:srgbClr val="4271FD"/>
                </a:solidFill>
              </a:rPr>
              <a:t> 算出來了</a:t>
            </a:r>
            <a:r>
              <a:rPr lang="en-US" altLang="zh-TW" b="1" dirty="0" smtClean="0">
                <a:solidFill>
                  <a:srgbClr val="4271FD"/>
                </a:solidFill>
              </a:rPr>
              <a:t>!</a:t>
            </a:r>
            <a:r>
              <a:rPr lang="zh-TW" altLang="en-US" b="1" dirty="0" smtClean="0">
                <a:solidFill>
                  <a:srgbClr val="4271FD"/>
                </a:solidFill>
              </a:rPr>
              <a:t> 好棒棒</a:t>
            </a:r>
            <a:r>
              <a:rPr lang="en-US" altLang="zh-TW" b="1" dirty="0" smtClean="0">
                <a:solidFill>
                  <a:srgbClr val="4271FD"/>
                </a:solidFill>
              </a:rPr>
              <a:t>!</a:t>
            </a:r>
            <a:r>
              <a:rPr lang="zh-TW" altLang="en-US" b="1" dirty="0" smtClean="0">
                <a:solidFill>
                  <a:srgbClr val="4271FD"/>
                </a:solidFill>
              </a:rPr>
              <a:t> </a:t>
            </a:r>
            <a:r>
              <a:rPr lang="en-US" altLang="zh-TW" b="1" dirty="0">
                <a:solidFill>
                  <a:srgbClr val="4271FD"/>
                </a:solidFill>
              </a:rPr>
              <a:t/>
            </a:r>
            <a:br>
              <a:rPr lang="en-US" altLang="zh-TW" b="1" dirty="0">
                <a:solidFill>
                  <a:srgbClr val="4271FD"/>
                </a:solidFill>
              </a:rPr>
            </a:br>
            <a:r>
              <a:rPr lang="zh-TW" altLang="en-US" b="1" dirty="0">
                <a:solidFill>
                  <a:srgbClr val="4271FD"/>
                </a:solidFill>
              </a:rPr>
              <a:t>那</a:t>
            </a:r>
            <a:r>
              <a:rPr lang="zh-TW" altLang="en-US" b="1" dirty="0" smtClean="0">
                <a:solidFill>
                  <a:srgbClr val="4271FD"/>
                </a:solidFill>
              </a:rPr>
              <a:t>將</a:t>
            </a:r>
            <a:r>
              <a:rPr lang="en-US" altLang="zh-TW" b="1" dirty="0" smtClean="0">
                <a:solidFill>
                  <a:srgbClr val="4271FD"/>
                </a:solidFill>
              </a:rPr>
              <a:t>&lt;1</a:t>
            </a:r>
            <a:r>
              <a:rPr lang="zh-TW" altLang="en-US" b="1" dirty="0" smtClean="0">
                <a:solidFill>
                  <a:srgbClr val="4271FD"/>
                </a:solidFill>
              </a:rPr>
              <a:t>的獲利區塊刪掉就好「</a:t>
            </a:r>
            <a:r>
              <a:rPr lang="zh-TW" altLang="en-US" b="1" dirty="0">
                <a:solidFill>
                  <a:srgbClr val="4271FD"/>
                </a:solidFill>
              </a:rPr>
              <a:t>嗎</a:t>
            </a:r>
            <a:r>
              <a:rPr lang="zh-TW" altLang="en-US" b="1" dirty="0" smtClean="0">
                <a:solidFill>
                  <a:srgbClr val="4271FD"/>
                </a:solidFill>
              </a:rPr>
              <a:t>」</a:t>
            </a:r>
            <a:r>
              <a:rPr lang="en-US" altLang="zh-TW" b="1" dirty="0" smtClean="0">
                <a:solidFill>
                  <a:srgbClr val="4271FD"/>
                </a:solidFill>
              </a:rPr>
              <a:t>?</a:t>
            </a:r>
            <a:endParaRPr lang="zh-TW" altLang="en-US" b="1" dirty="0">
              <a:solidFill>
                <a:srgbClr val="4271FD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51" y="3749677"/>
            <a:ext cx="10515600" cy="1500187"/>
          </a:xfrm>
        </p:spPr>
        <p:txBody>
          <a:bodyPr>
            <a:normAutofit/>
          </a:bodyPr>
          <a:lstStyle/>
          <a:p>
            <a:pPr marL="0" lvl="1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2400" b="1" i="1" dirty="0"/>
              <a:t>實戰主題</a:t>
            </a:r>
            <a:r>
              <a:rPr lang="en-US" altLang="zh-TW" sz="2400" b="1" i="1" dirty="0"/>
              <a:t>2:</a:t>
            </a:r>
            <a:r>
              <a:rPr lang="zh-TW" altLang="en-US" sz="2400" b="1" i="1" dirty="0"/>
              <a:t>消費金額 </a:t>
            </a:r>
            <a:r>
              <a:rPr lang="zh-TW" altLang="en-US" sz="2400" b="1" i="1" dirty="0" smtClean="0"/>
              <a:t>（</a:t>
            </a:r>
            <a:r>
              <a:rPr lang="en-US" altLang="zh-TW" sz="2400" b="1" i="1" dirty="0" smtClean="0"/>
              <a:t>Monetary</a:t>
            </a:r>
            <a:r>
              <a:rPr lang="zh-TW" altLang="en-US" sz="2400" b="1" i="1" dirty="0" smtClean="0"/>
              <a:t>）分</a:t>
            </a:r>
            <a:r>
              <a:rPr lang="zh-TW" altLang="en-US" sz="2400" b="1" i="1" dirty="0"/>
              <a:t>析實戰</a:t>
            </a:r>
            <a:endParaRPr lang="en-US" altLang="zh-TW" sz="2400" b="1" i="1" dirty="0"/>
          </a:p>
          <a:p>
            <a:endParaRPr lang="zh-TW" alt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0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333" y="3527495"/>
            <a:ext cx="2358118" cy="330136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1" y="1465943"/>
            <a:ext cx="10515600" cy="2283734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>
                <a:solidFill>
                  <a:schemeClr val="accent2"/>
                </a:solidFill>
              </a:rPr>
              <a:t>問題</a:t>
            </a:r>
            <a:r>
              <a:rPr lang="en-US" altLang="zh-TW" b="1" dirty="0" smtClean="0">
                <a:solidFill>
                  <a:schemeClr val="accent2"/>
                </a:solidFill>
              </a:rPr>
              <a:t>2-3:</a:t>
            </a:r>
            <a:r>
              <a:rPr lang="en-US" altLang="zh-TW" b="1" dirty="0" smtClean="0">
                <a:solidFill>
                  <a:srgbClr val="4271FD"/>
                </a:solidFill>
              </a:rPr>
              <a:t/>
            </a:r>
            <a:br>
              <a:rPr lang="en-US" altLang="zh-TW" b="1" dirty="0" smtClean="0">
                <a:solidFill>
                  <a:srgbClr val="4271FD"/>
                </a:solidFill>
              </a:rPr>
            </a:br>
            <a:r>
              <a:rPr lang="zh-TW" altLang="en-US" b="1" dirty="0" smtClean="0">
                <a:solidFill>
                  <a:srgbClr val="4271FD"/>
                </a:solidFill>
              </a:rPr>
              <a:t>但能</a:t>
            </a:r>
            <a:r>
              <a:rPr lang="zh-TW" altLang="en-US" b="1" dirty="0">
                <a:solidFill>
                  <a:srgbClr val="4271FD"/>
                </a:solidFill>
              </a:rPr>
              <a:t>不能給我一個細部的趨勢變化圖</a:t>
            </a:r>
            <a:r>
              <a:rPr lang="en-US" altLang="zh-TW" b="1" dirty="0">
                <a:solidFill>
                  <a:srgbClr val="4271FD"/>
                </a:solidFill>
              </a:rPr>
              <a:t>? </a:t>
            </a:r>
            <a:r>
              <a:rPr lang="zh-TW" altLang="en-US" b="1" dirty="0">
                <a:solidFill>
                  <a:srgbClr val="4271FD"/>
                </a:solidFill>
              </a:rPr>
              <a:t>更有利於我做行銷資</a:t>
            </a:r>
            <a:r>
              <a:rPr lang="zh-TW" altLang="en-US" b="1" dirty="0" smtClean="0">
                <a:solidFill>
                  <a:srgbClr val="4271FD"/>
                </a:solidFill>
              </a:rPr>
              <a:t>源分配</a:t>
            </a:r>
            <a:r>
              <a:rPr lang="en-US" altLang="zh-TW" b="1" dirty="0" smtClean="0">
                <a:solidFill>
                  <a:srgbClr val="4271FD"/>
                </a:solidFill>
              </a:rPr>
              <a:t>?</a:t>
            </a:r>
            <a:endParaRPr lang="zh-TW" altLang="en-US" b="1" dirty="0">
              <a:solidFill>
                <a:srgbClr val="4271FD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51" y="3749677"/>
            <a:ext cx="10515600" cy="1500187"/>
          </a:xfrm>
        </p:spPr>
        <p:txBody>
          <a:bodyPr>
            <a:normAutofit/>
          </a:bodyPr>
          <a:lstStyle/>
          <a:p>
            <a:pPr marL="0" lvl="1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2400" b="1" i="1" dirty="0"/>
              <a:t>實戰主題</a:t>
            </a:r>
            <a:r>
              <a:rPr lang="en-US" altLang="zh-TW" sz="2400" b="1" i="1" dirty="0"/>
              <a:t>2:</a:t>
            </a:r>
            <a:r>
              <a:rPr lang="zh-TW" altLang="en-US" sz="2400" b="1" i="1" dirty="0"/>
              <a:t>消費金額 </a:t>
            </a:r>
            <a:r>
              <a:rPr lang="zh-TW" altLang="en-US" sz="2400" b="1" i="1" dirty="0" smtClean="0"/>
              <a:t>（</a:t>
            </a:r>
            <a:r>
              <a:rPr lang="en-US" altLang="zh-TW" sz="2400" b="1" i="1" dirty="0" smtClean="0"/>
              <a:t>Monetary</a:t>
            </a:r>
            <a:r>
              <a:rPr lang="zh-TW" altLang="en-US" sz="2400" b="1" i="1" dirty="0" smtClean="0"/>
              <a:t>）分</a:t>
            </a:r>
            <a:r>
              <a:rPr lang="zh-TW" altLang="en-US" sz="2400" b="1" i="1" dirty="0"/>
              <a:t>析實戰</a:t>
            </a:r>
            <a:endParaRPr lang="en-US" altLang="zh-TW" sz="2400" b="1" i="1" dirty="0"/>
          </a:p>
          <a:p>
            <a:endParaRPr lang="zh-TW" alt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4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1465943"/>
            <a:ext cx="10788649" cy="2283734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>
                <a:solidFill>
                  <a:schemeClr val="accent2"/>
                </a:solidFill>
              </a:rPr>
              <a:t>問題</a:t>
            </a:r>
            <a:r>
              <a:rPr lang="en-US" altLang="zh-TW" b="1" dirty="0" smtClean="0">
                <a:solidFill>
                  <a:schemeClr val="accent2"/>
                </a:solidFill>
              </a:rPr>
              <a:t>1:</a:t>
            </a:r>
            <a:r>
              <a:rPr lang="en-US" altLang="zh-TW" b="1" dirty="0" smtClean="0">
                <a:solidFill>
                  <a:srgbClr val="4271FD"/>
                </a:solidFill>
              </a:rPr>
              <a:t/>
            </a:r>
            <a:br>
              <a:rPr lang="en-US" altLang="zh-TW" b="1" dirty="0" smtClean="0">
                <a:solidFill>
                  <a:srgbClr val="4271FD"/>
                </a:solidFill>
              </a:rPr>
            </a:br>
            <a:r>
              <a:rPr lang="zh-TW" altLang="en-US" b="1" dirty="0" smtClean="0">
                <a:solidFill>
                  <a:srgbClr val="4271FD"/>
                </a:solidFill>
              </a:rPr>
              <a:t>既然是要做市</a:t>
            </a:r>
            <a:r>
              <a:rPr lang="zh-TW" altLang="en-US" b="1" dirty="0">
                <a:solidFill>
                  <a:srgbClr val="4271FD"/>
                </a:solidFill>
              </a:rPr>
              <a:t>場區隔</a:t>
            </a:r>
            <a:r>
              <a:rPr lang="zh-TW" altLang="en-US" b="1" dirty="0" smtClean="0">
                <a:solidFill>
                  <a:srgbClr val="4271FD"/>
                </a:solidFill>
              </a:rPr>
              <a:t>，</a:t>
            </a:r>
            <a:r>
              <a:rPr lang="en-US" altLang="zh-TW" b="1" dirty="0" smtClean="0">
                <a:solidFill>
                  <a:srgbClr val="4271FD"/>
                </a:solidFill>
              </a:rPr>
              <a:t/>
            </a:r>
            <a:br>
              <a:rPr lang="en-US" altLang="zh-TW" b="1" dirty="0" smtClean="0">
                <a:solidFill>
                  <a:srgbClr val="4271FD"/>
                </a:solidFill>
              </a:rPr>
            </a:br>
            <a:r>
              <a:rPr lang="zh-TW" altLang="en-US" b="1" dirty="0" smtClean="0">
                <a:solidFill>
                  <a:srgbClr val="4271FD"/>
                </a:solidFill>
              </a:rPr>
              <a:t>那有</a:t>
            </a:r>
            <a:r>
              <a:rPr lang="zh-TW" altLang="en-US" b="1" dirty="0">
                <a:solidFill>
                  <a:srgbClr val="4271FD"/>
                </a:solidFill>
              </a:rPr>
              <a:t>簡單明瞭的方</a:t>
            </a:r>
            <a:r>
              <a:rPr lang="zh-TW" altLang="en-US" b="1" dirty="0" smtClean="0">
                <a:solidFill>
                  <a:srgbClr val="4271FD"/>
                </a:solidFill>
              </a:rPr>
              <a:t>法可做市場區隔？</a:t>
            </a:r>
            <a:endParaRPr lang="zh-TW" altLang="en-US" b="1" dirty="0">
              <a:solidFill>
                <a:srgbClr val="4271FD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51" y="3798211"/>
            <a:ext cx="10515600" cy="1500187"/>
          </a:xfrm>
        </p:spPr>
        <p:txBody>
          <a:bodyPr/>
          <a:lstStyle/>
          <a:p>
            <a:r>
              <a:rPr lang="zh-TW" altLang="en-US" b="1" i="1" dirty="0" smtClean="0"/>
              <a:t>實戰主題</a:t>
            </a:r>
            <a:r>
              <a:rPr lang="en-US" altLang="zh-TW" b="1" i="1" dirty="0" smtClean="0"/>
              <a:t>1:</a:t>
            </a:r>
            <a:r>
              <a:rPr lang="zh-TW" altLang="en-US" b="1" i="1" dirty="0" smtClean="0"/>
              <a:t>最</a:t>
            </a:r>
            <a:r>
              <a:rPr lang="zh-TW" altLang="en-US" b="1" i="1" dirty="0"/>
              <a:t>近一次消費天</a:t>
            </a:r>
            <a:r>
              <a:rPr lang="zh-TW" altLang="en-US" b="1" i="1" dirty="0" smtClean="0"/>
              <a:t>數（</a:t>
            </a:r>
            <a:r>
              <a:rPr lang="en-US" altLang="zh-TW" b="1" i="1" dirty="0" err="1" smtClean="0"/>
              <a:t>Recency</a:t>
            </a:r>
            <a:r>
              <a:rPr lang="zh-TW" altLang="en-US" b="1" i="1" dirty="0" smtClean="0"/>
              <a:t>）與</a:t>
            </a:r>
            <a:r>
              <a:rPr lang="zh-TW" altLang="en-US" b="1" i="1" dirty="0"/>
              <a:t>消費頻</a:t>
            </a:r>
            <a:r>
              <a:rPr lang="zh-TW" altLang="en-US" b="1" i="1" dirty="0" smtClean="0"/>
              <a:t>率（</a:t>
            </a:r>
            <a:r>
              <a:rPr lang="en-US" altLang="zh-TW" b="1" i="1" dirty="0" smtClean="0"/>
              <a:t>Frequency</a:t>
            </a:r>
            <a:r>
              <a:rPr lang="zh-TW" altLang="en-US" b="1" i="1" dirty="0" smtClean="0"/>
              <a:t>）分</a:t>
            </a:r>
            <a:r>
              <a:rPr lang="zh-TW" altLang="en-US" b="1" i="1" dirty="0"/>
              <a:t>析實</a:t>
            </a:r>
            <a:r>
              <a:rPr lang="zh-TW" altLang="en-US" b="1" i="1" dirty="0" smtClean="0"/>
              <a:t>戰</a:t>
            </a:r>
            <a:endParaRPr lang="en-US" altLang="zh-TW" b="1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消費金</a:t>
            </a:r>
            <a:r>
              <a:rPr lang="zh-TW" altLang="en-US" dirty="0" smtClean="0"/>
              <a:t>額（</a:t>
            </a:r>
            <a:r>
              <a:rPr lang="en-US" altLang="zh-TW" dirty="0" smtClean="0"/>
              <a:t>Monetary</a:t>
            </a:r>
            <a:r>
              <a:rPr lang="zh-TW" altLang="en-US" dirty="0" smtClean="0"/>
              <a:t>）模</a:t>
            </a:r>
            <a:r>
              <a:rPr lang="zh-TW" altLang="en-US" dirty="0"/>
              <a:t>型分析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 smtClean="0"/>
              <a:t>時</a:t>
            </a:r>
            <a:r>
              <a:rPr lang="zh-TW" altLang="en-US" dirty="0"/>
              <a:t>間序列的消費金額分析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40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599" y="1585181"/>
            <a:ext cx="9972431" cy="515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7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67532" b="3290"/>
          <a:stretch/>
        </p:blipFill>
        <p:spPr>
          <a:xfrm>
            <a:off x="667799" y="1690687"/>
            <a:ext cx="3237801" cy="5061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消費金</a:t>
            </a:r>
            <a:r>
              <a:rPr lang="zh-TW" altLang="en-US" dirty="0" smtClean="0"/>
              <a:t>額（</a:t>
            </a:r>
            <a:r>
              <a:rPr lang="en-US" altLang="zh-TW" dirty="0" smtClean="0"/>
              <a:t>Monetary</a:t>
            </a:r>
            <a:r>
              <a:rPr lang="zh-TW" altLang="en-US" dirty="0" smtClean="0"/>
              <a:t>）模</a:t>
            </a:r>
            <a:r>
              <a:rPr lang="zh-TW" altLang="en-US" dirty="0"/>
              <a:t>型分析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時間序列的消費金額分析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6924" t="2444" b="1573"/>
          <a:stretch/>
        </p:blipFill>
        <p:spPr>
          <a:xfrm>
            <a:off x="3943696" y="1779781"/>
            <a:ext cx="2609504" cy="49965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00275" y="1836135"/>
            <a:ext cx="1676400" cy="8920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6553200" y="2182294"/>
            <a:ext cx="303915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顧客獲利率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&lt;1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不一定全部殺掉</a:t>
            </a:r>
            <a:endParaRPr lang="en-US" altLang="zh-TW" sz="1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分配行銷資源給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2017-03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進來的顧客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32207" y="1861535"/>
            <a:ext cx="1420994" cy="8920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6591296" y="3628160"/>
            <a:ext cx="3378563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較多資源比重進行行銷資源分配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00275" y="2831951"/>
            <a:ext cx="1676400" cy="4979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Rectangle 18"/>
          <p:cNvSpPr/>
          <p:nvPr/>
        </p:nvSpPr>
        <p:spPr>
          <a:xfrm>
            <a:off x="6553200" y="2980672"/>
            <a:ext cx="3039156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不要在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care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2017-02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來的客戶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207" y="2857351"/>
            <a:ext cx="1420994" cy="5589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Rectangle 20"/>
          <p:cNvSpPr/>
          <p:nvPr/>
        </p:nvSpPr>
        <p:spPr>
          <a:xfrm>
            <a:off x="2200275" y="3415666"/>
            <a:ext cx="1676400" cy="6667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Rectangle 21"/>
          <p:cNvSpPr/>
          <p:nvPr/>
        </p:nvSpPr>
        <p:spPr>
          <a:xfrm>
            <a:off x="5132207" y="3524133"/>
            <a:ext cx="1420994" cy="5589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Rectangle 22"/>
          <p:cNvSpPr/>
          <p:nvPr/>
        </p:nvSpPr>
        <p:spPr>
          <a:xfrm>
            <a:off x="6591296" y="4864319"/>
            <a:ext cx="3609979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顧客獲利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率</a:t>
            </a:r>
            <a:r>
              <a:rPr lang="en-US" altLang="zh-TW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&gt;1</a:t>
            </a:r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不一定全部要分配行銷資源</a:t>
            </a:r>
            <a:endParaRPr lang="en-US" altLang="zh-TW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較多資源比重進行行銷資源分配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00275" y="4742991"/>
            <a:ext cx="1676400" cy="6667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Rectangle 24"/>
          <p:cNvSpPr/>
          <p:nvPr/>
        </p:nvSpPr>
        <p:spPr>
          <a:xfrm>
            <a:off x="5132207" y="4851458"/>
            <a:ext cx="1420994" cy="5589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41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6" grpId="0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1" y="1465943"/>
            <a:ext cx="10515600" cy="2283734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smtClean="0">
                <a:solidFill>
                  <a:schemeClr val="accent2"/>
                </a:solidFill>
              </a:rPr>
              <a:t/>
            </a:r>
            <a:br>
              <a:rPr lang="en-US" altLang="zh-TW" b="1" dirty="0" smtClean="0">
                <a:solidFill>
                  <a:schemeClr val="accent2"/>
                </a:solidFill>
              </a:rPr>
            </a:br>
            <a:r>
              <a:rPr lang="en-US" altLang="zh-TW" b="1" dirty="0" smtClean="0">
                <a:solidFill>
                  <a:schemeClr val="accent2"/>
                </a:solidFill>
              </a:rPr>
              <a:t>R</a:t>
            </a:r>
            <a:r>
              <a:rPr lang="zh-TW" altLang="en-US" b="1" dirty="0" smtClean="0">
                <a:solidFill>
                  <a:schemeClr val="accent2"/>
                </a:solidFill>
              </a:rPr>
              <a:t>實戰開始</a:t>
            </a:r>
            <a:r>
              <a:rPr lang="en-US" altLang="zh-TW" b="1" dirty="0" smtClean="0">
                <a:solidFill>
                  <a:schemeClr val="accent2"/>
                </a:solidFill>
              </a:rPr>
              <a:t>!</a:t>
            </a:r>
            <a:endParaRPr lang="zh-TW" altLang="en-US" b="1" dirty="0">
              <a:solidFill>
                <a:srgbClr val="4271F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42</a:t>
            </a:fld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89895" y="3991153"/>
            <a:ext cx="10515600" cy="1500187"/>
          </a:xfrm>
        </p:spPr>
        <p:txBody>
          <a:bodyPr/>
          <a:lstStyle/>
          <a:p>
            <a:pPr marL="0" lvl="1" algn="ctr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2400" b="1" i="1" dirty="0"/>
              <a:t>消費金額 </a:t>
            </a:r>
            <a:r>
              <a:rPr lang="zh-TW" altLang="en-US" sz="2400" b="1" i="1" dirty="0" smtClean="0"/>
              <a:t>（</a:t>
            </a:r>
            <a:r>
              <a:rPr lang="en-US" altLang="zh-TW" sz="2400" b="1" i="1" dirty="0" smtClean="0"/>
              <a:t>Monetary</a:t>
            </a:r>
            <a:r>
              <a:rPr lang="zh-TW" altLang="en-US" sz="2400" b="1" i="1" dirty="0" smtClean="0"/>
              <a:t>）分</a:t>
            </a:r>
            <a:r>
              <a:rPr lang="zh-TW" altLang="en-US" sz="2400" b="1" i="1" dirty="0"/>
              <a:t>析實戰</a:t>
            </a:r>
            <a:endParaRPr lang="en-US" altLang="zh-TW" sz="2400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333" y="3527495"/>
            <a:ext cx="2358118" cy="330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5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933429" cy="2852737"/>
          </a:xfrm>
        </p:spPr>
        <p:txBody>
          <a:bodyPr>
            <a:normAutofit fontScale="90000"/>
          </a:bodyPr>
          <a:lstStyle/>
          <a:p>
            <a:r>
              <a:rPr lang="zh-TW" altLang="en-US" sz="5400" b="1" dirty="0">
                <a:solidFill>
                  <a:schemeClr val="accent2"/>
                </a:solidFill>
              </a:rPr>
              <a:t>問題</a:t>
            </a:r>
            <a:r>
              <a:rPr lang="en-US" altLang="zh-TW" sz="5400" b="1" dirty="0" smtClean="0">
                <a:solidFill>
                  <a:schemeClr val="accent2"/>
                </a:solidFill>
              </a:rPr>
              <a:t>2-4:</a:t>
            </a:r>
            <a:r>
              <a:rPr lang="en-US" altLang="zh-TW" sz="5400" b="1" dirty="0" smtClean="0">
                <a:solidFill>
                  <a:srgbClr val="4271FD"/>
                </a:solidFill>
              </a:rPr>
              <a:t/>
            </a:r>
            <a:br>
              <a:rPr lang="en-US" altLang="zh-TW" sz="5400" b="1" dirty="0" smtClean="0">
                <a:solidFill>
                  <a:srgbClr val="4271FD"/>
                </a:solidFill>
              </a:rPr>
            </a:br>
            <a:r>
              <a:rPr lang="zh-TW" altLang="en-US" sz="5400" b="1" dirty="0" smtClean="0">
                <a:solidFill>
                  <a:srgbClr val="4271FD"/>
                </a:solidFill>
              </a:rPr>
              <a:t>澤穎姐姐</a:t>
            </a:r>
            <a:r>
              <a:rPr lang="zh-TW" altLang="en-US" sz="5400" b="1" dirty="0">
                <a:solidFill>
                  <a:srgbClr val="4271FD"/>
                </a:solidFill>
              </a:rPr>
              <a:t>之前</a:t>
            </a:r>
            <a:r>
              <a:rPr lang="zh-TW" altLang="en-US" sz="5400" b="1" dirty="0" smtClean="0">
                <a:solidFill>
                  <a:srgbClr val="4271FD"/>
                </a:solidFill>
              </a:rPr>
              <a:t>有提到</a:t>
            </a:r>
            <a:r>
              <a:rPr lang="en-US" altLang="zh-TW" sz="5400" b="1" dirty="0" smtClean="0">
                <a:solidFill>
                  <a:srgbClr val="4271FD"/>
                </a:solidFill>
              </a:rPr>
              <a:t/>
            </a:r>
            <a:br>
              <a:rPr lang="en-US" altLang="zh-TW" sz="5400" b="1" dirty="0" smtClean="0">
                <a:solidFill>
                  <a:srgbClr val="4271FD"/>
                </a:solidFill>
              </a:rPr>
            </a:br>
            <a:r>
              <a:rPr lang="zh-TW" altLang="en-US" sz="5400" b="1" dirty="0" smtClean="0">
                <a:solidFill>
                  <a:srgbClr val="4271FD"/>
                </a:solidFill>
              </a:rPr>
              <a:t>「個人可以是一個個的</a:t>
            </a:r>
            <a:r>
              <a:rPr lang="en-US" altLang="zh-TW" sz="5400" b="1" dirty="0" smtClean="0">
                <a:solidFill>
                  <a:srgbClr val="4271FD"/>
                </a:solidFill>
              </a:rPr>
              <a:t/>
            </a:r>
            <a:br>
              <a:rPr lang="en-US" altLang="zh-TW" sz="5400" b="1" dirty="0" smtClean="0">
                <a:solidFill>
                  <a:srgbClr val="4271FD"/>
                </a:solidFill>
              </a:rPr>
            </a:br>
            <a:r>
              <a:rPr lang="zh-TW" altLang="en-US" sz="5400" b="1" dirty="0" smtClean="0">
                <a:solidFill>
                  <a:srgbClr val="4271FD"/>
                </a:solidFill>
              </a:rPr>
              <a:t>市場區隔，而且可以</a:t>
            </a:r>
            <a:r>
              <a:rPr lang="zh-TW" altLang="en-US" sz="5400" b="1" dirty="0">
                <a:solidFill>
                  <a:srgbClr val="4271FD"/>
                </a:solidFill>
              </a:rPr>
              <a:t>做</a:t>
            </a:r>
            <a:r>
              <a:rPr lang="zh-TW" altLang="en-US" sz="5400" b="1" dirty="0" smtClean="0">
                <a:solidFill>
                  <a:srgbClr val="4271FD"/>
                </a:solidFill>
              </a:rPr>
              <a:t>精準行銷」</a:t>
            </a:r>
            <a:r>
              <a:rPr lang="en-US" altLang="zh-TW" sz="5400" b="1" dirty="0" smtClean="0">
                <a:solidFill>
                  <a:srgbClr val="4271FD"/>
                </a:solidFill>
              </a:rPr>
              <a:t>?</a:t>
            </a:r>
            <a:endParaRPr lang="zh-TW" altLang="en-US" sz="5400" b="1" dirty="0">
              <a:solidFill>
                <a:srgbClr val="4271FD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1">
              <a:spcBef>
                <a:spcPts val="1000"/>
              </a:spcBef>
            </a:pPr>
            <a:r>
              <a:rPr lang="zh-TW" altLang="en-US" sz="2400" b="1" dirty="0" smtClean="0"/>
              <a:t>個人精準行銷演示</a:t>
            </a:r>
            <a:endParaRPr lang="en-US" altLang="zh-TW" sz="2400" b="1" dirty="0"/>
          </a:p>
          <a:p>
            <a:pPr marL="0" lvl="1">
              <a:spcBef>
                <a:spcPts val="1000"/>
              </a:spcBef>
            </a:pPr>
            <a:endParaRPr lang="en-US" altLang="zh-TW" sz="2400" b="1" dirty="0"/>
          </a:p>
          <a:p>
            <a:pPr marL="0" lvl="1">
              <a:spcBef>
                <a:spcPts val="1000"/>
              </a:spcBef>
            </a:pPr>
            <a:endParaRPr lang="zh-TW" alt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1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個人精準行銷演示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4000" dirty="0" smtClean="0"/>
              <a:t>偵測消費者物品停留時間</a:t>
            </a:r>
            <a:endParaRPr lang="zh-TW" alt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83551" y="3052423"/>
            <a:ext cx="5763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kern="10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圖片因受版權保護，可至 </a:t>
            </a:r>
            <a:r>
              <a:rPr lang="en-US" altLang="zh-TW" kern="10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zh-TW" kern="10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hlinkClick r:id="rId2"/>
              </a:rPr>
              <a:t>panx.asia/archives/49146</a:t>
            </a:r>
            <a:endParaRPr lang="en-US" altLang="zh-TW" dirty="0" smtClean="0"/>
          </a:p>
          <a:p>
            <a:r>
              <a:rPr lang="zh-TW" altLang="en-US" kern="10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查看詳細文章</a:t>
            </a:r>
            <a:endParaRPr lang="en-US" altLang="zh-TW" kern="100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58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個人精準行銷演示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sz="4000" dirty="0" smtClean="0"/>
              <a:t>資料結構轉換</a:t>
            </a:r>
            <a:endParaRPr lang="en-US" altLang="zh-TW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7522583"/>
              </p:ext>
            </p:extLst>
          </p:nvPr>
        </p:nvGraphicFramePr>
        <p:xfrm>
          <a:off x="5129425" y="3109702"/>
          <a:ext cx="4601597" cy="1854200"/>
        </p:xfrm>
        <a:graphic>
          <a:graphicData uri="http://schemas.openxmlformats.org/drawingml/2006/table">
            <a:tbl>
              <a:tblPr bandRow="1">
                <a:tableStyleId>{E8B1032C-EA38-4F05-BA0D-38AFFFC7BED3}</a:tableStyleId>
              </a:tblPr>
              <a:tblGrid>
                <a:gridCol w="750457">
                  <a:extLst>
                    <a:ext uri="{9D8B030D-6E8A-4147-A177-3AD203B41FA5}">
                      <a16:colId xmlns:a16="http://schemas.microsoft.com/office/drawing/2014/main" val="3003460352"/>
                    </a:ext>
                  </a:extLst>
                </a:gridCol>
                <a:gridCol w="1027377">
                  <a:extLst>
                    <a:ext uri="{9D8B030D-6E8A-4147-A177-3AD203B41FA5}">
                      <a16:colId xmlns:a16="http://schemas.microsoft.com/office/drawing/2014/main" val="1224744659"/>
                    </a:ext>
                  </a:extLst>
                </a:gridCol>
                <a:gridCol w="983125">
                  <a:extLst>
                    <a:ext uri="{9D8B030D-6E8A-4147-A177-3AD203B41FA5}">
                      <a16:colId xmlns:a16="http://schemas.microsoft.com/office/drawing/2014/main" val="3510634724"/>
                    </a:ext>
                  </a:extLst>
                </a:gridCol>
                <a:gridCol w="940758">
                  <a:extLst>
                    <a:ext uri="{9D8B030D-6E8A-4147-A177-3AD203B41FA5}">
                      <a16:colId xmlns:a16="http://schemas.microsoft.com/office/drawing/2014/main" val="374411407"/>
                    </a:ext>
                  </a:extLst>
                </a:gridCol>
                <a:gridCol w="899880">
                  <a:extLst>
                    <a:ext uri="{9D8B030D-6E8A-4147-A177-3AD203B41FA5}">
                      <a16:colId xmlns:a16="http://schemas.microsoft.com/office/drawing/2014/main" val="1799697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Prod</a:t>
                      </a:r>
                      <a:r>
                        <a:rPr lang="en-US" altLang="zh-TW" baseline="0" dirty="0" smtClean="0"/>
                        <a:t>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Prod</a:t>
                      </a:r>
                      <a:r>
                        <a:rPr lang="en-US" altLang="zh-TW" baseline="0" dirty="0" smtClean="0"/>
                        <a:t> 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Prod</a:t>
                      </a:r>
                      <a:r>
                        <a:rPr lang="en-US" altLang="zh-TW" baseline="0" dirty="0" smtClean="0"/>
                        <a:t> 3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Prod</a:t>
                      </a:r>
                      <a:r>
                        <a:rPr lang="en-US" altLang="zh-TW" baseline="0" dirty="0" smtClean="0"/>
                        <a:t> 4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179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ID01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31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ID02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428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ID03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431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ID04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03029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89770" y="5075516"/>
            <a:ext cx="615553" cy="3440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…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02654" y="5419547"/>
            <a:ext cx="205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+mj-lt"/>
              </a:rPr>
              <a:t>943 </a:t>
            </a:r>
            <a:r>
              <a:rPr lang="zh-TW" altLang="en-US" dirty="0" smtClean="0">
                <a:latin typeface="+mj-lt"/>
              </a:rPr>
              <a:t>消費者</a:t>
            </a:r>
            <a:endParaRPr lang="zh-TW" altLang="en-US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9505455" y="3864786"/>
            <a:ext cx="615553" cy="3440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…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85247" y="3866604"/>
            <a:ext cx="190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+mj-lt"/>
              </a:rPr>
              <a:t>1682 </a:t>
            </a:r>
            <a:r>
              <a:rPr lang="zh-TW" altLang="en-US" dirty="0" smtClean="0">
                <a:latin typeface="+mj-lt"/>
              </a:rPr>
              <a:t>種商品</a:t>
            </a:r>
            <a:endParaRPr lang="zh-TW" altLang="en-US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070847" y="2532511"/>
            <a:ext cx="841247" cy="668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070847" y="1911380"/>
            <a:ext cx="301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+mj-lt"/>
              </a:rPr>
              <a:t>消費者</a:t>
            </a:r>
            <a:r>
              <a:rPr lang="zh-TW" altLang="en-US" dirty="0"/>
              <a:t>標準化</a:t>
            </a:r>
            <a:r>
              <a:rPr lang="zh-TW" altLang="en-US" dirty="0" smtClean="0">
                <a:latin typeface="+mj-lt"/>
              </a:rPr>
              <a:t>停留時間</a:t>
            </a:r>
            <a:endParaRPr lang="en-US" altLang="zh-TW" dirty="0" smtClean="0">
              <a:latin typeface="+mj-lt"/>
            </a:endParaRPr>
          </a:p>
          <a:p>
            <a:r>
              <a:rPr lang="zh-TW" altLang="en-US" dirty="0" smtClean="0">
                <a:latin typeface="+mj-lt"/>
              </a:rPr>
              <a:t>（</a:t>
            </a:r>
            <a:r>
              <a:rPr lang="en-US" altLang="zh-TW" dirty="0" smtClean="0">
                <a:latin typeface="+mj-lt"/>
              </a:rPr>
              <a:t>max=5; min=1; none=0</a:t>
            </a:r>
            <a:r>
              <a:rPr lang="zh-TW" altLang="en-US" dirty="0" smtClean="0">
                <a:latin typeface="+mj-lt"/>
              </a:rPr>
              <a:t>）</a:t>
            </a:r>
            <a:endParaRPr lang="zh-TW" altLang="en-US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46" y="2734498"/>
            <a:ext cx="2127870" cy="3282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1716646" y="2347845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j-lt"/>
              </a:rPr>
              <a:t>ID</a:t>
            </a:r>
            <a:endParaRPr lang="zh-TW" altLang="en-US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64375" y="234784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+mj-lt"/>
              </a:rPr>
              <a:t>產品</a:t>
            </a:r>
            <a:endParaRPr lang="zh-TW" altLang="en-US" dirty="0"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12104" y="234784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+mj-lt"/>
              </a:rPr>
              <a:t>標準化停留時間</a:t>
            </a:r>
            <a:endParaRPr lang="zh-TW" altLang="en-US" dirty="0">
              <a:latin typeface="+mj-l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029046" y="4019550"/>
            <a:ext cx="1100377" cy="172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747590" y="1972673"/>
            <a:ext cx="2065981" cy="3751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+mj-lt"/>
              </a:rPr>
              <a:t>影像資料集</a:t>
            </a:r>
            <a:endParaRPr lang="zh-TW" altLang="en-US" dirty="0">
              <a:latin typeface="+mj-lt"/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5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defTabSz="913765" rtl="0">
              <a:lnSpc>
                <a:spcPct val="90000"/>
              </a:lnSpc>
              <a:spcBef>
                <a:spcPct val="0"/>
              </a:spcBef>
              <a:defRPr/>
            </a:pPr>
            <a:r>
              <a:rPr lang="zh-TW" altLang="en-US" sz="4300" b="1" kern="1200" dirty="0" smtClean="0">
                <a:solidFill>
                  <a:srgbClr val="3333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個人精準行銷演示</a:t>
            </a:r>
            <a:r>
              <a:rPr lang="en-US" altLang="zh-TW" sz="4300" b="1" kern="1200" dirty="0">
                <a:solidFill>
                  <a:srgbClr val="3333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/>
            </a:r>
            <a:br>
              <a:rPr lang="en-US" altLang="zh-TW" sz="4300" b="1" kern="1200" dirty="0">
                <a:solidFill>
                  <a:srgbClr val="3333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lang="zh-TW" altLang="en-US" sz="3600" b="1" kern="1200" dirty="0">
                <a:solidFill>
                  <a:srgbClr val="3333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採用</a:t>
            </a:r>
            <a:r>
              <a:rPr lang="en-US" altLang="zh-TW" sz="3600" b="1" kern="1200" dirty="0">
                <a:solidFill>
                  <a:srgbClr val="3333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Deep </a:t>
            </a:r>
            <a:r>
              <a:rPr lang="en-US" altLang="zh-TW" sz="3600" b="1" kern="1200" dirty="0" smtClean="0">
                <a:solidFill>
                  <a:srgbClr val="3333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Auto-Encoder</a:t>
            </a:r>
            <a:endParaRPr lang="en-US" altLang="zh-TW" sz="3600" b="1" kern="1200" dirty="0">
              <a:solidFill>
                <a:srgbClr val="3333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46</a:t>
            </a:fld>
            <a:endParaRPr lang="en-US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77528" y="2212576"/>
            <a:ext cx="11700171" cy="4143775"/>
            <a:chOff x="583608" y="2492707"/>
            <a:chExt cx="11700171" cy="4143775"/>
          </a:xfrm>
        </p:grpSpPr>
        <p:sp>
          <p:nvSpPr>
            <p:cNvPr id="6" name="TextBox 5"/>
            <p:cNvSpPr txBox="1"/>
            <p:nvPr/>
          </p:nvSpPr>
          <p:spPr>
            <a:xfrm>
              <a:off x="583608" y="3912590"/>
              <a:ext cx="1901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1682 </a:t>
              </a:r>
              <a:r>
                <a:rPr lang="zh-TW" altLang="en-US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種商品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487216" y="4047576"/>
              <a:ext cx="1901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1682 </a:t>
              </a:r>
              <a:r>
                <a:rPr lang="zh-TW" altLang="en-US" dirty="0" smtClean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種商品</a:t>
              </a:r>
              <a:endPara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49867" y="2492707"/>
              <a:ext cx="325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Activation function=</a:t>
              </a:r>
              <a:r>
                <a:rPr lang="en-US" altLang="zh-TW" dirty="0" err="1" smtClean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ReLU</a:t>
              </a:r>
              <a:endPara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62131" y="2842788"/>
              <a:ext cx="4925085" cy="3289725"/>
              <a:chOff x="3032911" y="2842788"/>
              <a:chExt cx="4925085" cy="3289725"/>
            </a:xfrm>
          </p:grpSpPr>
          <p:pic>
            <p:nvPicPr>
              <p:cNvPr id="26" name="Picture 2" descr="Image result for AutoEncoder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67" t="8388" r="37773"/>
              <a:stretch/>
            </p:blipFill>
            <p:spPr bwMode="auto">
              <a:xfrm>
                <a:off x="3032911" y="2842788"/>
                <a:ext cx="4925085" cy="3289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0646" y="5400782"/>
                <a:ext cx="3032003" cy="695325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3132624" y="5724096"/>
              <a:ext cx="1405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3 hidden layers</a:t>
              </a:r>
            </a:p>
            <a:p>
              <a:r>
                <a:rPr lang="en-US" altLang="zh-TW" sz="1400" dirty="0" smtClean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Neurons=50</a:t>
              </a:r>
              <a:endParaRPr lang="zh-TW" altLang="en-US" sz="1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3956440" y="5141702"/>
              <a:ext cx="0" cy="51816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439443" y="5728776"/>
              <a:ext cx="13291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Neurons=25</a:t>
              </a:r>
              <a:endParaRPr lang="zh-TW" altLang="en-US" sz="1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5021097" y="4800600"/>
              <a:ext cx="0" cy="86394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593642" y="5728776"/>
              <a:ext cx="1405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3 hidden </a:t>
              </a:r>
              <a:r>
                <a:rPr lang="en-US" altLang="zh-TW" sz="1400" dirty="0" smtClean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layers</a:t>
              </a:r>
            </a:p>
            <a:p>
              <a:r>
                <a:rPr lang="en-US" altLang="zh-TW" sz="1400" dirty="0" smtClean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Neurons=50</a:t>
              </a:r>
              <a:endParaRPr lang="zh-TW" altLang="en-US" sz="1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8401712" y="3299201"/>
              <a:ext cx="0" cy="68053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7941965" y="2743201"/>
              <a:ext cx="2023959" cy="587022"/>
              <a:chOff x="9430561" y="2973387"/>
              <a:chExt cx="2023959" cy="58702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9430561" y="3098172"/>
                <a:ext cx="10659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dirty="0" smtClean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損失函數</a:t>
                </a:r>
                <a:endParaRPr lang="zh-TW" altLang="en-US" sz="160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5"/>
              <a:srcRect l="57268" t="-6131" b="-5923"/>
              <a:stretch/>
            </p:blipFill>
            <p:spPr>
              <a:xfrm>
                <a:off x="10624187" y="2973387"/>
                <a:ext cx="830333" cy="587022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7736068" y="5288432"/>
              <a:ext cx="3259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Gradient Descent method=Adam</a:t>
              </a:r>
              <a:endParaRPr lang="zh-TW" altLang="en-US" sz="1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8401712" y="4568743"/>
              <a:ext cx="17619" cy="61338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099565" y="5141702"/>
              <a:ext cx="0" cy="51816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9110072" y="4223963"/>
              <a:ext cx="658523" cy="1179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768594" y="3922412"/>
              <a:ext cx="2515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預測消費者停留分鐘數</a:t>
              </a:r>
              <a:endParaRPr lang="en-US" altLang="zh-TW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  <a:p>
              <a:r>
                <a:rPr lang="zh-TW" altLang="en-US" dirty="0" smtClean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進行後續行銷活動</a:t>
              </a:r>
              <a:endPara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39443" y="6328705"/>
              <a:ext cx="1504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參</a:t>
              </a:r>
              <a:r>
                <a:rPr lang="zh-TW" altLang="en-US" sz="1400" dirty="0" smtClean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數量 </a:t>
              </a:r>
              <a:r>
                <a:rPr lang="en-US" altLang="zh-TW" sz="1400" dirty="0" smtClean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=175700</a:t>
              </a:r>
              <a:endParaRPr lang="zh-TW" altLang="en-US" sz="1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0851" y="5488866"/>
            <a:ext cx="20955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個人精準行銷演示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sz="4000" dirty="0" smtClean="0"/>
              <a:t>結果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205039"/>
            <a:ext cx="5006036" cy="44053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221" y="2205039"/>
            <a:ext cx="4251029" cy="4406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ounded Rectangle 6"/>
          <p:cNvSpPr/>
          <p:nvPr/>
        </p:nvSpPr>
        <p:spPr>
          <a:xfrm>
            <a:off x="2573090" y="1473200"/>
            <a:ext cx="2633910" cy="55873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+mj-lt"/>
              </a:rPr>
              <a:t>每個消費者產品區隔與精準行銷表</a:t>
            </a:r>
            <a:endParaRPr lang="zh-TW" altLang="en-US" dirty="0">
              <a:latin typeface="+mj-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019780" y="1473200"/>
            <a:ext cx="2633910" cy="55873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+mj-lt"/>
              </a:rPr>
              <a:t>預測與實際值</a:t>
            </a:r>
            <a:endParaRPr lang="zh-TW" altLang="en-US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31731" y="2994083"/>
            <a:ext cx="3668893" cy="253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Elbow Connector 9"/>
          <p:cNvCxnSpPr>
            <a:stCxn id="9" idx="3"/>
            <a:endCxn id="6" idx="1"/>
          </p:cNvCxnSpPr>
          <p:nvPr/>
        </p:nvCxnSpPr>
        <p:spPr>
          <a:xfrm>
            <a:off x="5000624" y="3121054"/>
            <a:ext cx="2210597" cy="1287435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28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個人精準行銷演示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sz="4000" dirty="0" smtClean="0"/>
              <a:t>流程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48</a:t>
            </a:fld>
            <a:endParaRPr lang="en-US"/>
          </a:p>
        </p:txBody>
      </p:sp>
      <p:pic>
        <p:nvPicPr>
          <p:cNvPr id="12290" name="Picture 2" descr="ãconsumer icon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184" y="15240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ãface recogniti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768" y="1646238"/>
            <a:ext cx="3529723" cy="185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709573" y="2723198"/>
            <a:ext cx="757403" cy="123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2292" idx="3"/>
            <a:endCxn id="6" idx="0"/>
          </p:cNvCxnSpPr>
          <p:nvPr/>
        </p:nvCxnSpPr>
        <p:spPr>
          <a:xfrm flipH="1">
            <a:off x="1759999" y="2572791"/>
            <a:ext cx="5512492" cy="1937983"/>
          </a:xfrm>
          <a:prstGeom prst="bentConnector4">
            <a:avLst>
              <a:gd name="adj1" fmla="val -4147"/>
              <a:gd name="adj2" fmla="val 73905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55838" y="4154663"/>
            <a:ext cx="11404124" cy="2248479"/>
            <a:chOff x="1286184" y="4439676"/>
            <a:chExt cx="8811481" cy="1737304"/>
          </a:xfrm>
        </p:grpSpPr>
        <p:pic>
          <p:nvPicPr>
            <p:cNvPr id="5" name="圖片 8"/>
            <p:cNvPicPr/>
            <p:nvPr/>
          </p:nvPicPr>
          <p:blipFill>
            <a:blip r:embed="rId4"/>
            <a:stretch>
              <a:fillRect/>
            </a:stretch>
          </p:blipFill>
          <p:spPr>
            <a:xfrm rot="21344190">
              <a:off x="8054873" y="4439676"/>
              <a:ext cx="2042792" cy="1737304"/>
            </a:xfrm>
            <a:prstGeom prst="rect">
              <a:avLst/>
            </a:prstGeom>
          </p:spPr>
        </p:pic>
        <p:pic>
          <p:nvPicPr>
            <p:cNvPr id="6" name="Picture 4" descr="ç¸éåç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6184" y="4714828"/>
              <a:ext cx="2169871" cy="121929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3685298" y="5448642"/>
              <a:ext cx="757403" cy="1235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318143" y="5448642"/>
              <a:ext cx="757403" cy="1235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8766" y="4534636"/>
            <a:ext cx="3786188" cy="15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0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個人精準行銷演示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4000" dirty="0" smtClean="0"/>
              <a:t>Demo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49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341058" y="2168723"/>
            <a:ext cx="5726742" cy="2700259"/>
            <a:chOff x="2553658" y="3235523"/>
            <a:chExt cx="5726742" cy="2700259"/>
          </a:xfrm>
        </p:grpSpPr>
        <p:pic>
          <p:nvPicPr>
            <p:cNvPr id="6" name="Picture 2" descr="Image result for pytorch image dem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8175" y="3235523"/>
              <a:ext cx="2562225" cy="2562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553658" y="3719791"/>
              <a:ext cx="3802644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3800" dirty="0" smtClean="0"/>
                <a:t>D</a:t>
              </a:r>
              <a:r>
                <a:rPr lang="x-none" altLang="zh-TW" sz="13800" dirty="0" smtClean="0"/>
                <a:t>em</a:t>
              </a:r>
              <a:endParaRPr lang="zh-TW" altLang="en-US" sz="13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1415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市場區隔方</a:t>
            </a:r>
            <a:r>
              <a:rPr lang="zh-TW" altLang="en-US" dirty="0"/>
              <a:t>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1777" y="1825625"/>
            <a:ext cx="7820378" cy="4351339"/>
          </a:xfrm>
        </p:spPr>
        <p:txBody>
          <a:bodyPr/>
          <a:lstStyle/>
          <a:p>
            <a:r>
              <a:rPr lang="zh-TW" altLang="en-US" dirty="0" smtClean="0"/>
              <a:t>機器學習</a:t>
            </a:r>
            <a:r>
              <a:rPr lang="en-US" altLang="zh-TW" dirty="0" smtClean="0"/>
              <a:t>?</a:t>
            </a:r>
            <a:r>
              <a:rPr lang="zh-TW" altLang="en-US" dirty="0" smtClean="0"/>
              <a:t> 深度學習</a:t>
            </a:r>
            <a:r>
              <a:rPr lang="en-US" altLang="zh-TW" dirty="0" smtClean="0"/>
              <a:t>?</a:t>
            </a:r>
            <a:r>
              <a:rPr lang="zh-TW" altLang="en-US" dirty="0" smtClean="0"/>
              <a:t> 很多人會想要用預測性方法可以做</a:t>
            </a:r>
            <a:r>
              <a:rPr lang="en-US" altLang="zh-TW" dirty="0" smtClean="0"/>
              <a:t>… </a:t>
            </a:r>
            <a:r>
              <a:rPr lang="zh-TW" altLang="en-US" sz="1200" strike="dblStrike" dirty="0" smtClean="0"/>
              <a:t>累人，重點是多數老闆可能看不懂</a:t>
            </a:r>
            <a:r>
              <a:rPr lang="en-US" altLang="zh-TW" sz="1200" strike="dblStrike" dirty="0" smtClean="0"/>
              <a:t>…</a:t>
            </a:r>
            <a:r>
              <a:rPr lang="zh-TW" altLang="en-US" sz="1200" strike="dblStrike" dirty="0" smtClean="0"/>
              <a:t>覺得你在浪費時間</a:t>
            </a:r>
            <a:endParaRPr lang="en-US" altLang="zh-TW" strike="dblStrike" dirty="0" smtClean="0"/>
          </a:p>
          <a:p>
            <a:r>
              <a:rPr lang="zh-TW" altLang="en-US" dirty="0" smtClean="0"/>
              <a:t>殊不知，還有一個</a:t>
            </a:r>
            <a:r>
              <a:rPr lang="zh-TW" altLang="en-US" sz="3200" dirty="0" smtClean="0">
                <a:solidFill>
                  <a:srgbClr val="FF0000"/>
                </a:solidFill>
              </a:rPr>
              <a:t>更潮</a:t>
            </a:r>
            <a:r>
              <a:rPr lang="zh-TW" altLang="en-US" dirty="0" smtClean="0"/>
              <a:t>的</a:t>
            </a:r>
            <a:r>
              <a:rPr lang="en-US" altLang="zh-TW" dirty="0" smtClean="0"/>
              <a:t>!</a:t>
            </a:r>
            <a:br>
              <a:rPr lang="en-US" altLang="zh-TW" dirty="0" smtClean="0"/>
            </a:br>
            <a:r>
              <a:rPr lang="en-US" altLang="zh-TW" dirty="0" smtClean="0"/>
              <a:t>【</a:t>
            </a:r>
            <a:r>
              <a:rPr lang="zh-TW" altLang="en-US" sz="4300" b="1" dirty="0">
                <a:solidFill>
                  <a:srgbClr val="3333FF"/>
                </a:solidFill>
              </a:rPr>
              <a:t>敘述性統計 </a:t>
            </a:r>
            <a:r>
              <a:rPr lang="en-US" altLang="zh-TW" sz="4300" b="1" dirty="0">
                <a:solidFill>
                  <a:srgbClr val="3333FF"/>
                </a:solidFill>
              </a:rPr>
              <a:t>+</a:t>
            </a:r>
            <a:r>
              <a:rPr lang="zh-TW" altLang="en-US" sz="4300" b="1" dirty="0">
                <a:solidFill>
                  <a:srgbClr val="3333FF"/>
                </a:solidFill>
              </a:rPr>
              <a:t> 交叉分析</a:t>
            </a:r>
            <a:r>
              <a:rPr lang="en-US" altLang="zh-TW" dirty="0" smtClean="0"/>
              <a:t>】</a:t>
            </a:r>
            <a:r>
              <a:rPr lang="zh-TW" altLang="en-US" dirty="0"/>
              <a:t>的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2" descr="https://cdn-images-1.medium.com/max/800/1*qVt9KMk6aMKCTDdKFnamp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157" y="3814487"/>
            <a:ext cx="5204998" cy="280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01067" y="6169581"/>
            <a:ext cx="206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Credit:</a:t>
            </a:r>
            <a:r>
              <a:rPr lang="zh-TW" altLang="en-US" dirty="0" smtClean="0"/>
              <a:t>張庭瑄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47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933429" cy="2852737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solidFill>
                  <a:schemeClr val="accent2"/>
                </a:solidFill>
              </a:rPr>
              <a:t>問題</a:t>
            </a:r>
            <a:r>
              <a:rPr lang="en-US" altLang="zh-TW" sz="5400" b="1" dirty="0" smtClean="0">
                <a:solidFill>
                  <a:schemeClr val="accent2"/>
                </a:solidFill>
              </a:rPr>
              <a:t>2-5</a:t>
            </a:r>
            <a:r>
              <a:rPr lang="en-US" altLang="zh-TW" sz="5400" b="1" dirty="0" smtClean="0">
                <a:solidFill>
                  <a:srgbClr val="4271FD"/>
                </a:solidFill>
              </a:rPr>
              <a:t/>
            </a:r>
            <a:br>
              <a:rPr lang="en-US" altLang="zh-TW" sz="5400" b="1" dirty="0" smtClean="0">
                <a:solidFill>
                  <a:srgbClr val="4271FD"/>
                </a:solidFill>
              </a:rPr>
            </a:br>
            <a:r>
              <a:rPr lang="zh-TW" altLang="en-US" sz="5400" b="1" dirty="0" smtClean="0">
                <a:solidFill>
                  <a:srgbClr val="4271FD"/>
                </a:solidFill>
              </a:rPr>
              <a:t>如果我想學，有資源</a:t>
            </a:r>
            <a:r>
              <a:rPr lang="en-US" altLang="zh-TW" sz="5400" b="1" dirty="0" smtClean="0">
                <a:solidFill>
                  <a:srgbClr val="4271FD"/>
                </a:solidFill>
              </a:rPr>
              <a:t>?</a:t>
            </a:r>
            <a:endParaRPr lang="zh-TW" altLang="en-US" sz="5400" b="1" dirty="0">
              <a:solidFill>
                <a:srgbClr val="4271FD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個人精準行</a:t>
            </a:r>
            <a:r>
              <a:rPr lang="zh-TW" altLang="en-US" b="1" dirty="0" smtClean="0"/>
              <a:t>銷演示</a:t>
            </a:r>
            <a:endParaRPr lang="zh-TW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7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個人精準行銷學</a:t>
            </a:r>
            <a:r>
              <a:rPr lang="zh-TW" altLang="en-US" dirty="0" smtClean="0"/>
              <a:t>習資源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sz="3600" dirty="0" smtClean="0"/>
              <a:t>請參考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先導知識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機器學習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smtClean="0"/>
              <a:t>MDS</a:t>
            </a:r>
            <a:r>
              <a:rPr lang="zh-TW" altLang="en-US" dirty="0"/>
              <a:t>實作</a:t>
            </a:r>
            <a:r>
              <a:rPr lang="en-US" altLang="zh-TW" dirty="0"/>
              <a:t>_#01_</a:t>
            </a:r>
            <a:r>
              <a:rPr lang="zh-TW" altLang="en-US" dirty="0"/>
              <a:t>資料科學趨勢與工具資</a:t>
            </a:r>
            <a:r>
              <a:rPr lang="zh-TW" altLang="en-US" dirty="0" smtClean="0"/>
              <a:t>源</a:t>
            </a:r>
            <a:r>
              <a:rPr lang="zh-TW" altLang="en-US" dirty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p.17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深度學習實踐框</a:t>
            </a:r>
            <a:r>
              <a:rPr lang="zh-TW" altLang="en-US" dirty="0" smtClean="0"/>
              <a:t>架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smtClean="0"/>
              <a:t>MDS</a:t>
            </a:r>
            <a:r>
              <a:rPr lang="zh-TW" altLang="en-US" dirty="0"/>
              <a:t>實作</a:t>
            </a:r>
            <a:r>
              <a:rPr lang="en-US" altLang="zh-TW" dirty="0"/>
              <a:t>_#01_</a:t>
            </a:r>
            <a:r>
              <a:rPr lang="zh-TW" altLang="en-US" dirty="0"/>
              <a:t>資料科學趨勢與工具資源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 smtClean="0"/>
              <a:t>p.19</a:t>
            </a:r>
            <a:endParaRPr lang="en-US" altLang="zh-TW" dirty="0"/>
          </a:p>
          <a:p>
            <a:r>
              <a:rPr lang="zh-TW" altLang="en-US" dirty="0" smtClean="0"/>
              <a:t>實踐範例可參考 </a:t>
            </a: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github.com/maciejkula/spotlight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4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1" y="1465943"/>
            <a:ext cx="10515600" cy="2283734"/>
          </a:xfrm>
        </p:spPr>
        <p:txBody>
          <a:bodyPr>
            <a:normAutofit fontScale="90000"/>
          </a:bodyPr>
          <a:lstStyle/>
          <a:p>
            <a:pPr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b="1" dirty="0" smtClean="0">
                <a:solidFill>
                  <a:schemeClr val="accent2"/>
                </a:solidFill>
              </a:rPr>
              <a:t>問題</a:t>
            </a:r>
            <a:r>
              <a:rPr lang="en-US" altLang="zh-TW" b="1" dirty="0" smtClean="0">
                <a:solidFill>
                  <a:schemeClr val="accent2"/>
                </a:solidFill>
              </a:rPr>
              <a:t>3:</a:t>
            </a:r>
            <a:r>
              <a:rPr lang="en-US" altLang="zh-TW" b="1" dirty="0" smtClean="0">
                <a:solidFill>
                  <a:srgbClr val="4271FD"/>
                </a:solidFill>
              </a:rPr>
              <a:t/>
            </a:r>
            <a:br>
              <a:rPr lang="en-US" altLang="zh-TW" b="1" dirty="0" smtClean="0">
                <a:solidFill>
                  <a:srgbClr val="4271FD"/>
                </a:solidFill>
              </a:rPr>
            </a:br>
            <a:r>
              <a:rPr lang="zh-TW" altLang="en-US" b="1" dirty="0" smtClean="0">
                <a:solidFill>
                  <a:srgbClr val="4271FD"/>
                </a:solidFill>
              </a:rPr>
              <a:t>怎</a:t>
            </a:r>
            <a:r>
              <a:rPr lang="zh-TW" altLang="en-US" b="1" dirty="0">
                <a:solidFill>
                  <a:srgbClr val="4271FD"/>
                </a:solidFill>
              </a:rPr>
              <a:t>麼知道商品之間的競合關係？那</a:t>
            </a:r>
            <a:r>
              <a:rPr lang="en-US" altLang="zh-TW" b="1" dirty="0">
                <a:solidFill>
                  <a:srgbClr val="4271FD"/>
                </a:solidFill>
              </a:rPr>
              <a:t>…</a:t>
            </a:r>
            <a:r>
              <a:rPr lang="zh-TW" altLang="en-US" b="1" dirty="0">
                <a:solidFill>
                  <a:srgbClr val="4271FD"/>
                </a:solidFill>
              </a:rPr>
              <a:t>可以量化嗎</a:t>
            </a:r>
            <a:r>
              <a:rPr lang="zh-TW" altLang="en-US" b="1" dirty="0" smtClean="0">
                <a:solidFill>
                  <a:srgbClr val="4271FD"/>
                </a:solidFill>
              </a:rPr>
              <a:t>？</a:t>
            </a:r>
            <a:endParaRPr lang="zh-TW" altLang="en-US" b="1" dirty="0">
              <a:solidFill>
                <a:srgbClr val="4271FD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51" y="3749677"/>
            <a:ext cx="10515600" cy="1500187"/>
          </a:xfrm>
        </p:spPr>
        <p:txBody>
          <a:bodyPr>
            <a:normAutofit/>
          </a:bodyPr>
          <a:lstStyle/>
          <a:p>
            <a:pPr marL="0" lvl="1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2400" b="1" i="1" dirty="0"/>
              <a:t>實戰主題</a:t>
            </a:r>
            <a:r>
              <a:rPr lang="en-US" altLang="zh-TW" sz="2400" b="1" i="1" dirty="0"/>
              <a:t>3:</a:t>
            </a:r>
            <a:r>
              <a:rPr lang="zh-TW" altLang="en-US" sz="2400" b="1" i="1" dirty="0"/>
              <a:t>馬可夫機率模</a:t>
            </a:r>
            <a:r>
              <a:rPr lang="zh-TW" altLang="en-US" sz="2400" b="1" i="1" dirty="0" smtClean="0"/>
              <a:t>型</a:t>
            </a:r>
            <a:endParaRPr lang="zh-TW" alt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3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馬可夫機率模型概</a:t>
            </a:r>
            <a:r>
              <a:rPr lang="zh-TW" altLang="en-US" dirty="0"/>
              <a:t>論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使用馬可夫鍊機率模型，我們可以記錄顧客的產品購買軌跡，進行後續產品競爭或結盟之策略</a:t>
            </a:r>
            <a:endParaRPr lang="en-US" altLang="zh-TW" dirty="0" smtClean="0"/>
          </a:p>
          <a:p>
            <a:r>
              <a:rPr lang="zh-TW" altLang="en-US" dirty="0" smtClean="0"/>
              <a:t>知道競爭者與互補者</a:t>
            </a:r>
            <a:r>
              <a:rPr lang="en-US" altLang="zh-TW" dirty="0" smtClean="0"/>
              <a:t>/</a:t>
            </a:r>
            <a:r>
              <a:rPr lang="zh-TW" altLang="en-US" dirty="0" smtClean="0"/>
              <a:t>轉換者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0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馬可夫機率模型概</a:t>
            </a:r>
            <a:r>
              <a:rPr lang="zh-TW" altLang="en-US" dirty="0" smtClean="0"/>
              <a:t>論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範例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54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02859" y="1864249"/>
            <a:ext cx="6096000" cy="1512209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3765" eaLnBrk="1" hangingPunct="1">
              <a:lnSpc>
                <a:spcPct val="90000"/>
              </a:lnSpc>
              <a:spcBef>
                <a:spcPts val="1000"/>
              </a:spcBef>
              <a:buClr>
                <a:srgbClr val="3333FF"/>
              </a:buClr>
            </a:pPr>
            <a:r>
              <a:rPr lang="en-US" altLang="zh-TW" sz="2800" dirty="0">
                <a:latin typeface="Times New Roman" panose="02020603050405020304" pitchFamily="18" charset="0"/>
                <a:ea typeface="+mj-ea"/>
                <a:cs typeface="Times New Roman" pitchFamily="18" charset="0"/>
              </a:rPr>
              <a:t>C1 -&gt; C2 -&gt; C3 -&gt; purchase</a:t>
            </a:r>
          </a:p>
          <a:p>
            <a:pPr defTabSz="913765" eaLnBrk="1" hangingPunct="1">
              <a:lnSpc>
                <a:spcPct val="90000"/>
              </a:lnSpc>
              <a:spcBef>
                <a:spcPts val="1000"/>
              </a:spcBef>
              <a:buClr>
                <a:srgbClr val="3333FF"/>
              </a:buClr>
            </a:pPr>
            <a:r>
              <a:rPr lang="en-US" altLang="zh-TW" sz="2800" dirty="0">
                <a:latin typeface="Times New Roman" panose="02020603050405020304" pitchFamily="18" charset="0"/>
                <a:ea typeface="+mj-ea"/>
                <a:cs typeface="Times New Roman" pitchFamily="18" charset="0"/>
              </a:rPr>
              <a:t>C1 -&gt; unsuccessful conversion</a:t>
            </a:r>
          </a:p>
          <a:p>
            <a:pPr defTabSz="913765" eaLnBrk="1" hangingPunct="1">
              <a:lnSpc>
                <a:spcPct val="90000"/>
              </a:lnSpc>
              <a:spcBef>
                <a:spcPts val="1000"/>
              </a:spcBef>
              <a:buClr>
                <a:srgbClr val="3333FF"/>
              </a:buClr>
            </a:pPr>
            <a:r>
              <a:rPr lang="en-US" altLang="zh-TW" sz="2800" dirty="0">
                <a:latin typeface="Times New Roman" panose="02020603050405020304" pitchFamily="18" charset="0"/>
                <a:ea typeface="+mj-ea"/>
                <a:cs typeface="Times New Roman" pitchFamily="18" charset="0"/>
              </a:rPr>
              <a:t>C2 -&gt; C3 -&gt; unsuccessful conversion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051273"/>
              </p:ext>
            </p:extLst>
          </p:nvPr>
        </p:nvGraphicFramePr>
        <p:xfrm>
          <a:off x="978909" y="3741951"/>
          <a:ext cx="10976025" cy="2255520"/>
        </p:xfrm>
        <a:graphic>
          <a:graphicData uri="http://schemas.openxmlformats.org/drawingml/2006/table">
            <a:tbl>
              <a:tblPr/>
              <a:tblGrid>
                <a:gridCol w="3658675">
                  <a:extLst>
                    <a:ext uri="{9D8B030D-6E8A-4147-A177-3AD203B41FA5}">
                      <a16:colId xmlns:a16="http://schemas.microsoft.com/office/drawing/2014/main" val="2853869938"/>
                    </a:ext>
                  </a:extLst>
                </a:gridCol>
                <a:gridCol w="3658675">
                  <a:extLst>
                    <a:ext uri="{9D8B030D-6E8A-4147-A177-3AD203B41FA5}">
                      <a16:colId xmlns:a16="http://schemas.microsoft.com/office/drawing/2014/main" val="4158384527"/>
                    </a:ext>
                  </a:extLst>
                </a:gridCol>
                <a:gridCol w="3658675">
                  <a:extLst>
                    <a:ext uri="{9D8B030D-6E8A-4147-A177-3AD203B41FA5}">
                      <a16:colId xmlns:a16="http://schemas.microsoft.com/office/drawing/2014/main" val="26244117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1 - Customer journey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2 - Transformation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3 - Splitting for pairs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226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C1 -&gt; C2 -&gt; C3 -&gt; purchase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（start） </a:t>
                      </a:r>
                      <a:r>
                        <a:rPr lang="en-US" dirty="0">
                          <a:effectLst/>
                        </a:rPr>
                        <a:t>-&gt; C1 -&gt; C2 -&gt; C3 -&gt; </a:t>
                      </a:r>
                      <a:r>
                        <a:rPr lang="en-US" dirty="0" smtClean="0">
                          <a:effectLst/>
                        </a:rPr>
                        <a:t>（conversion）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（start） </a:t>
                      </a:r>
                      <a:r>
                        <a:rPr lang="en-US" dirty="0">
                          <a:effectLst/>
                        </a:rPr>
                        <a:t>-&gt; C1, C1 -&gt; C2, C2 -&gt; C3, C3 -&gt; </a:t>
                      </a:r>
                      <a:r>
                        <a:rPr lang="en-US" dirty="0" smtClean="0">
                          <a:effectLst/>
                        </a:rPr>
                        <a:t>（conversion）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9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C1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（start） </a:t>
                      </a:r>
                      <a:r>
                        <a:rPr lang="en-US" dirty="0">
                          <a:effectLst/>
                        </a:rPr>
                        <a:t>-&gt; C1 -&gt; </a:t>
                      </a:r>
                      <a:r>
                        <a:rPr lang="en-US" dirty="0" smtClean="0">
                          <a:effectLst/>
                        </a:rPr>
                        <a:t>（null）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（start） </a:t>
                      </a:r>
                      <a:r>
                        <a:rPr lang="en-US" dirty="0">
                          <a:effectLst/>
                        </a:rPr>
                        <a:t>-&gt; C1, C1 -&gt; </a:t>
                      </a:r>
                      <a:r>
                        <a:rPr lang="en-US" dirty="0" smtClean="0">
                          <a:effectLst/>
                        </a:rPr>
                        <a:t>（null）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1444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C2 -&gt; C3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（start） </a:t>
                      </a:r>
                      <a:r>
                        <a:rPr lang="en-US" dirty="0">
                          <a:effectLst/>
                        </a:rPr>
                        <a:t>-&gt; C2 -&gt; C3 -&gt; </a:t>
                      </a:r>
                      <a:r>
                        <a:rPr lang="en-US" dirty="0" smtClean="0">
                          <a:effectLst/>
                        </a:rPr>
                        <a:t>（null）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（start） </a:t>
                      </a:r>
                      <a:r>
                        <a:rPr lang="en-US" dirty="0">
                          <a:effectLst/>
                        </a:rPr>
                        <a:t>-&gt; C2, C2 -&gt; C3, C3 -&gt; </a:t>
                      </a:r>
                      <a:r>
                        <a:rPr lang="en-US" dirty="0" smtClean="0">
                          <a:effectLst/>
                        </a:rPr>
                        <a:t>（null）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1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01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馬可夫機率模型概論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範例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4165272"/>
              </p:ext>
            </p:extLst>
          </p:nvPr>
        </p:nvGraphicFramePr>
        <p:xfrm>
          <a:off x="1074056" y="1683667"/>
          <a:ext cx="10043888" cy="5037809"/>
        </p:xfrm>
        <a:graphic>
          <a:graphicData uri="http://schemas.openxmlformats.org/drawingml/2006/table">
            <a:tbl>
              <a:tblPr/>
              <a:tblGrid>
                <a:gridCol w="2510972">
                  <a:extLst>
                    <a:ext uri="{9D8B030D-6E8A-4147-A177-3AD203B41FA5}">
                      <a16:colId xmlns:a16="http://schemas.microsoft.com/office/drawing/2014/main" val="3425546823"/>
                    </a:ext>
                  </a:extLst>
                </a:gridCol>
                <a:gridCol w="2510972">
                  <a:extLst>
                    <a:ext uri="{9D8B030D-6E8A-4147-A177-3AD203B41FA5}">
                      <a16:colId xmlns:a16="http://schemas.microsoft.com/office/drawing/2014/main" val="618721894"/>
                    </a:ext>
                  </a:extLst>
                </a:gridCol>
                <a:gridCol w="2510972">
                  <a:extLst>
                    <a:ext uri="{9D8B030D-6E8A-4147-A177-3AD203B41FA5}">
                      <a16:colId xmlns:a16="http://schemas.microsoft.com/office/drawing/2014/main" val="1153926005"/>
                    </a:ext>
                  </a:extLst>
                </a:gridCol>
                <a:gridCol w="2510972">
                  <a:extLst>
                    <a:ext uri="{9D8B030D-6E8A-4147-A177-3AD203B41FA5}">
                      <a16:colId xmlns:a16="http://schemas.microsoft.com/office/drawing/2014/main" val="145072332"/>
                    </a:ext>
                  </a:extLst>
                </a:gridCol>
              </a:tblGrid>
              <a:tr h="4881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dirty="0">
                          <a:effectLst/>
                        </a:rPr>
                        <a:t>from</a:t>
                      </a:r>
                    </a:p>
                  </a:txBody>
                  <a:tcPr marL="53065" marR="53065" marT="53065" marB="530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>
                          <a:effectLst/>
                        </a:rPr>
                        <a:t>to</a:t>
                      </a:r>
                    </a:p>
                  </a:txBody>
                  <a:tcPr marL="53065" marR="53065" marT="53065" marB="530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>
                          <a:effectLst/>
                        </a:rPr>
                        <a:t>probability</a:t>
                      </a:r>
                    </a:p>
                  </a:txBody>
                  <a:tcPr marL="53065" marR="53065" marT="53065" marB="530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>
                          <a:effectLst/>
                        </a:rPr>
                        <a:t>total probability</a:t>
                      </a:r>
                    </a:p>
                  </a:txBody>
                  <a:tcPr marL="53065" marR="53065" marT="53065" marB="5306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201040"/>
                  </a:ext>
                </a:extLst>
              </a:tr>
              <a:tr h="2971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smtClean="0">
                          <a:effectLst/>
                        </a:rPr>
                        <a:t>（start）</a:t>
                      </a:r>
                      <a:endParaRPr lang="en-US" sz="1600" dirty="0">
                        <a:effectLst/>
                      </a:endParaRP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C1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600">
                          <a:effectLst/>
                        </a:rPr>
                        <a:t>1/3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altLang="zh-TW" sz="1600">
                          <a:effectLst/>
                        </a:rPr>
                        <a:t>66.7%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49653"/>
                  </a:ext>
                </a:extLst>
              </a:tr>
              <a:tr h="2971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smtClean="0">
                          <a:effectLst/>
                        </a:rPr>
                        <a:t>（start）</a:t>
                      </a:r>
                      <a:endParaRPr lang="en-US" sz="1600" dirty="0">
                        <a:effectLst/>
                      </a:endParaRP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C1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600">
                          <a:effectLst/>
                        </a:rPr>
                        <a:t>1/3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267839"/>
                  </a:ext>
                </a:extLst>
              </a:tr>
              <a:tr h="2971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smtClean="0">
                          <a:effectLst/>
                        </a:rPr>
                        <a:t>（start）</a:t>
                      </a:r>
                      <a:endParaRPr lang="en-US" sz="1600" dirty="0">
                        <a:effectLst/>
                      </a:endParaRP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C2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600">
                          <a:effectLst/>
                        </a:rPr>
                        <a:t>1/3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600">
                          <a:effectLst/>
                        </a:rPr>
                        <a:t>33.3%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39026"/>
                  </a:ext>
                </a:extLst>
              </a:tr>
              <a:tr h="297165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total from </a:t>
                      </a:r>
                      <a:r>
                        <a:rPr lang="en-US" sz="1600" dirty="0" smtClean="0">
                          <a:effectLst/>
                        </a:rPr>
                        <a:t>（start）</a:t>
                      </a:r>
                      <a:endParaRPr lang="en-US" sz="1600" dirty="0">
                        <a:effectLst/>
                      </a:endParaRP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altLang="zh-TW" sz="1600">
                          <a:effectLst/>
                        </a:rPr>
                        <a:t>3/3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983666"/>
                  </a:ext>
                </a:extLst>
              </a:tr>
              <a:tr h="2971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C1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C2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600">
                          <a:effectLst/>
                        </a:rPr>
                        <a:t>1/2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600">
                          <a:effectLst/>
                        </a:rPr>
                        <a:t>50%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366868"/>
                  </a:ext>
                </a:extLst>
              </a:tr>
              <a:tr h="2971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C1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smtClean="0">
                          <a:effectLst/>
                        </a:rPr>
                        <a:t>（null）</a:t>
                      </a:r>
                      <a:endParaRPr lang="en-US" sz="1600" dirty="0">
                        <a:effectLst/>
                      </a:endParaRP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600">
                          <a:effectLst/>
                        </a:rPr>
                        <a:t>1/2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600">
                          <a:effectLst/>
                        </a:rPr>
                        <a:t>50%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836060"/>
                  </a:ext>
                </a:extLst>
              </a:tr>
              <a:tr h="297165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total from C1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altLang="zh-TW" sz="1600">
                          <a:effectLst/>
                        </a:rPr>
                        <a:t>2/2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552090"/>
                  </a:ext>
                </a:extLst>
              </a:tr>
              <a:tr h="2971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C2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C3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600">
                          <a:effectLst/>
                        </a:rPr>
                        <a:t>1/2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altLang="zh-TW" sz="1600">
                          <a:effectLst/>
                        </a:rPr>
                        <a:t>100%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607382"/>
                  </a:ext>
                </a:extLst>
              </a:tr>
              <a:tr h="2971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C2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C3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600">
                          <a:effectLst/>
                        </a:rPr>
                        <a:t>1/2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220326"/>
                  </a:ext>
                </a:extLst>
              </a:tr>
              <a:tr h="297165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total from C2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altLang="zh-TW" sz="1600">
                          <a:effectLst/>
                        </a:rPr>
                        <a:t>2/2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20999"/>
                  </a:ext>
                </a:extLst>
              </a:tr>
              <a:tr h="2971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C3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smtClean="0">
                          <a:effectLst/>
                        </a:rPr>
                        <a:t>（conversion）</a:t>
                      </a:r>
                      <a:endParaRPr lang="en-US" sz="1600" dirty="0">
                        <a:effectLst/>
                      </a:endParaRP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600">
                          <a:effectLst/>
                        </a:rPr>
                        <a:t>1/2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600">
                          <a:effectLst/>
                        </a:rPr>
                        <a:t>50%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887731"/>
                  </a:ext>
                </a:extLst>
              </a:tr>
              <a:tr h="29716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C3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smtClean="0">
                          <a:effectLst/>
                        </a:rPr>
                        <a:t>（null）</a:t>
                      </a:r>
                      <a:endParaRPr lang="en-US" sz="1600" dirty="0">
                        <a:effectLst/>
                      </a:endParaRP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600">
                          <a:effectLst/>
                        </a:rPr>
                        <a:t>1/2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1600">
                          <a:effectLst/>
                        </a:rPr>
                        <a:t>50%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966522"/>
                  </a:ext>
                </a:extLst>
              </a:tr>
              <a:tr h="297165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total from C3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altLang="zh-TW" sz="1600" dirty="0">
                          <a:effectLst/>
                        </a:rPr>
                        <a:t>2/2</a:t>
                      </a:r>
                    </a:p>
                  </a:txBody>
                  <a:tcPr marL="53065" marR="53065" marT="53065" marB="5306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0642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55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374770" y="171458"/>
            <a:ext cx="5546297" cy="1512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 eaLnBrk="1" hangingPunct="1">
              <a:lnSpc>
                <a:spcPct val="90000"/>
              </a:lnSpc>
              <a:spcBef>
                <a:spcPts val="1000"/>
              </a:spcBef>
              <a:buClr>
                <a:srgbClr val="3333FF"/>
              </a:buClr>
            </a:pPr>
            <a:r>
              <a:rPr lang="en-US" altLang="zh-TW" sz="2800" dirty="0">
                <a:latin typeface="Times New Roman" panose="02020603050405020304" pitchFamily="18" charset="0"/>
                <a:ea typeface="+mj-ea"/>
                <a:cs typeface="Times New Roman" pitchFamily="18" charset="0"/>
              </a:rPr>
              <a:t>C1 -&gt; C2 -&gt; C3 -&gt; purchase</a:t>
            </a:r>
          </a:p>
          <a:p>
            <a:pPr defTabSz="913765" eaLnBrk="1" hangingPunct="1">
              <a:lnSpc>
                <a:spcPct val="90000"/>
              </a:lnSpc>
              <a:spcBef>
                <a:spcPts val="1000"/>
              </a:spcBef>
              <a:buClr>
                <a:srgbClr val="3333FF"/>
              </a:buClr>
            </a:pPr>
            <a:r>
              <a:rPr lang="en-US" altLang="zh-TW" sz="2800" dirty="0">
                <a:latin typeface="Times New Roman" panose="02020603050405020304" pitchFamily="18" charset="0"/>
                <a:ea typeface="+mj-ea"/>
                <a:cs typeface="Times New Roman" pitchFamily="18" charset="0"/>
              </a:rPr>
              <a:t>C1 -&gt; unsuccessful conversion</a:t>
            </a:r>
          </a:p>
          <a:p>
            <a:pPr defTabSz="913765" eaLnBrk="1" hangingPunct="1">
              <a:lnSpc>
                <a:spcPct val="90000"/>
              </a:lnSpc>
              <a:spcBef>
                <a:spcPts val="1000"/>
              </a:spcBef>
              <a:buClr>
                <a:srgbClr val="3333FF"/>
              </a:buClr>
            </a:pPr>
            <a:r>
              <a:rPr lang="en-US" altLang="zh-TW" sz="2800" dirty="0">
                <a:latin typeface="Times New Roman" panose="02020603050405020304" pitchFamily="18" charset="0"/>
                <a:ea typeface="+mj-ea"/>
                <a:cs typeface="Times New Roman" pitchFamily="18" charset="0"/>
              </a:rPr>
              <a:t>C2 -&gt; C3 -&gt; unsuccessful conversion</a:t>
            </a:r>
          </a:p>
        </p:txBody>
      </p:sp>
    </p:spTree>
    <p:extLst>
      <p:ext uri="{BB962C8B-B14F-4D97-AF65-F5344CB8AC3E}">
        <p14:creationId xmlns:p14="http://schemas.microsoft.com/office/powerpoint/2010/main" val="405567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馬可夫機率模型概論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範例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56</a:t>
            </a:fld>
            <a:endParaRPr lang="en-US"/>
          </a:p>
        </p:txBody>
      </p:sp>
      <p:pic>
        <p:nvPicPr>
          <p:cNvPr id="20482" name="Picture 2" descr="Screenshot 2016-07-22 14.26.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4" y="2132013"/>
            <a:ext cx="10510419" cy="422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89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馬可夫機率模型概</a:t>
            </a:r>
            <a:r>
              <a:rPr lang="zh-TW" altLang="en-US" dirty="0"/>
              <a:t>論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31" y="2500411"/>
            <a:ext cx="3716577" cy="25049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156" y="2521192"/>
            <a:ext cx="2976419" cy="24841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1631" y="2037309"/>
            <a:ext cx="3759284" cy="400110"/>
          </a:xfrm>
          <a:prstGeom prst="rect">
            <a:avLst/>
          </a:prstGeom>
          <a:gradFill rotWithShape="1">
            <a:gsLst>
              <a:gs pos="0">
                <a:srgbClr val="E7BB01">
                  <a:tint val="50000"/>
                  <a:satMod val="300000"/>
                </a:srgbClr>
              </a:gs>
              <a:gs pos="35000">
                <a:srgbClr val="E7BB01">
                  <a:tint val="37000"/>
                  <a:satMod val="300000"/>
                </a:srgbClr>
              </a:gs>
              <a:gs pos="100000">
                <a:srgbClr val="E7BB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B0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/>
              <a:t>假設美膚泥漿為自家商品</a:t>
            </a:r>
            <a:endParaRPr lang="en-US" altLang="zh-TW" sz="2000" b="1" dirty="0"/>
          </a:p>
        </p:txBody>
      </p:sp>
      <p:sp>
        <p:nvSpPr>
          <p:cNvPr id="10" name="Down Arrow 9"/>
          <p:cNvSpPr/>
          <p:nvPr/>
        </p:nvSpPr>
        <p:spPr>
          <a:xfrm rot="16200000">
            <a:off x="7717825" y="3536260"/>
            <a:ext cx="342900" cy="4813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7761" y="2545809"/>
            <a:ext cx="3980456" cy="2462206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16200000">
            <a:off x="4270117" y="3536260"/>
            <a:ext cx="342900" cy="4813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82219" y="2037309"/>
            <a:ext cx="2978934" cy="400110"/>
          </a:xfrm>
          <a:prstGeom prst="rect">
            <a:avLst/>
          </a:prstGeom>
          <a:gradFill rotWithShape="1">
            <a:gsLst>
              <a:gs pos="0">
                <a:srgbClr val="E7BB01">
                  <a:tint val="50000"/>
                  <a:satMod val="300000"/>
                </a:srgbClr>
              </a:gs>
              <a:gs pos="35000">
                <a:srgbClr val="E7BB01">
                  <a:tint val="37000"/>
                  <a:satMod val="300000"/>
                </a:srgbClr>
              </a:gs>
              <a:gs pos="100000">
                <a:srgbClr val="E7BB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B0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/>
              <a:t>計</a:t>
            </a:r>
            <a:r>
              <a:rPr lang="zh-TW" altLang="en-US" sz="2000" b="1" dirty="0" smtClean="0"/>
              <a:t>算商品的商品效果</a:t>
            </a:r>
            <a:endParaRPr lang="en-US" altLang="zh-TW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117761" y="2037309"/>
            <a:ext cx="3980456" cy="400110"/>
          </a:xfrm>
          <a:prstGeom prst="rect">
            <a:avLst/>
          </a:prstGeom>
          <a:gradFill rotWithShape="1">
            <a:gsLst>
              <a:gs pos="0">
                <a:srgbClr val="E7BB01">
                  <a:tint val="50000"/>
                  <a:satMod val="300000"/>
                </a:srgbClr>
              </a:gs>
              <a:gs pos="35000">
                <a:srgbClr val="E7BB01">
                  <a:tint val="37000"/>
                  <a:satMod val="300000"/>
                </a:srgbClr>
              </a:gs>
              <a:gs pos="100000">
                <a:srgbClr val="E7BB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B0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/>
              <a:t>轉變成馬可夫模型資料格式</a:t>
            </a:r>
            <a:endParaRPr lang="en-US" altLang="zh-TW" sz="2000" b="1" dirty="0"/>
          </a:p>
        </p:txBody>
      </p:sp>
    </p:spTree>
    <p:extLst>
      <p:ext uri="{BB962C8B-B14F-4D97-AF65-F5344CB8AC3E}">
        <p14:creationId xmlns:p14="http://schemas.microsoft.com/office/powerpoint/2010/main" val="387781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產品競合關係圖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576" t="11781" r="8527"/>
          <a:stretch/>
        </p:blipFill>
        <p:spPr>
          <a:xfrm>
            <a:off x="838200" y="1356198"/>
            <a:ext cx="9801225" cy="545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9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00740" cy="1336295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馬可夫機率模型圖像</a:t>
            </a:r>
            <a:r>
              <a:rPr lang="zh-TW" altLang="en-US" dirty="0" smtClean="0">
                <a:latin typeface="+mj-ea"/>
              </a:rPr>
              <a:t>化</a:t>
            </a:r>
            <a:r>
              <a:rPr lang="en-US" altLang="zh-TW" dirty="0" smtClean="0">
                <a:latin typeface="+mj-ea"/>
              </a:rPr>
              <a:t/>
            </a:r>
            <a:br>
              <a:rPr lang="en-US" altLang="zh-TW" dirty="0" smtClean="0">
                <a:latin typeface="+mj-ea"/>
              </a:rPr>
            </a:br>
            <a:r>
              <a:rPr lang="zh-TW" altLang="en-US" sz="3600" dirty="0" smtClean="0">
                <a:latin typeface="+mj-ea"/>
              </a:rPr>
              <a:t>找出競爭者與互補者</a:t>
            </a:r>
            <a:endParaRPr lang="zh-TW" altLang="en-US" dirty="0">
              <a:latin typeface="+mj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>
                <a:latin typeface="+mj-ea"/>
                <a:ea typeface="+mj-ea"/>
              </a:rPr>
              <a:t>59</a:t>
            </a:fld>
            <a:endParaRPr lang="en-US">
              <a:latin typeface="+mj-ea"/>
              <a:ea typeface="+mj-ea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175783" y="2188755"/>
            <a:ext cx="9847259" cy="4158890"/>
            <a:chOff x="613075" y="2009790"/>
            <a:chExt cx="10607644" cy="44800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4206" y="2009790"/>
              <a:ext cx="3743548" cy="200762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059" y="4505658"/>
              <a:ext cx="4006928" cy="198416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t="634"/>
            <a:stretch/>
          </p:blipFill>
          <p:spPr>
            <a:xfrm>
              <a:off x="7377356" y="4309938"/>
              <a:ext cx="3843363" cy="205217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075" y="2134726"/>
              <a:ext cx="3716478" cy="2034049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6828243" y="1977080"/>
            <a:ext cx="1354652" cy="37232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+mj-ea"/>
                <a:ea typeface="+mj-ea"/>
              </a:rPr>
              <a:t>適用：春夏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91250" y="6309948"/>
            <a:ext cx="4831792" cy="369332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kern="0" dirty="0">
                <a:solidFill>
                  <a:srgbClr val="FF0000"/>
                </a:solidFill>
                <a:latin typeface="+mj-ea"/>
                <a:ea typeface="+mj-ea"/>
              </a:rPr>
              <a:t>紅石榴</a:t>
            </a:r>
            <a:r>
              <a:rPr kumimoji="0" lang="zh-TW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與</a:t>
            </a:r>
            <a:r>
              <a:rPr kumimoji="0" lang="zh-TW" altLang="en-US" kern="0" dirty="0">
                <a:solidFill>
                  <a:srgbClr val="FF0000"/>
                </a:solidFill>
                <a:latin typeface="+mj-ea"/>
                <a:ea typeface="+mj-ea"/>
              </a:rPr>
              <a:t>冰河泥面膜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rPr>
              <a:t>是</a:t>
            </a:r>
            <a:r>
              <a:rPr kumimoji="0" lang="zh-TW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我們的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rPr>
              <a:t>互補者或轉換者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00908" y="6349154"/>
            <a:ext cx="3953314" cy="372322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kern="0" dirty="0">
                <a:solidFill>
                  <a:srgbClr val="FF0000"/>
                </a:solidFill>
                <a:latin typeface="+mj-ea"/>
                <a:ea typeface="+mj-ea"/>
              </a:rPr>
              <a:t>蘆薈凝露</a:t>
            </a:r>
            <a:r>
              <a:rPr kumimoji="0" lang="zh-TW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與</a:t>
            </a:r>
            <a:r>
              <a:rPr kumimoji="0" lang="zh-TW" altLang="en-US" kern="0" dirty="0" smtClean="0">
                <a:solidFill>
                  <a:srgbClr val="FF0000"/>
                </a:solidFill>
                <a:latin typeface="+mj-ea"/>
                <a:ea typeface="+mj-ea"/>
              </a:rPr>
              <a:t>泥娃</a:t>
            </a:r>
            <a:r>
              <a:rPr kumimoji="0" lang="zh-TW" altLang="en-US" kern="0" dirty="0">
                <a:solidFill>
                  <a:srgbClr val="FF0000"/>
                </a:solidFill>
                <a:latin typeface="+mj-ea"/>
                <a:ea typeface="+mj-ea"/>
              </a:rPr>
              <a:t>娃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rPr>
              <a:t>是</a:t>
            </a:r>
            <a:r>
              <a:rPr kumimoji="0" lang="zh-TW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我們的競爭</a:t>
            </a:r>
            <a:r>
              <a:rPr kumimoji="0" lang="zh-TW" altLang="en-US" kern="0" dirty="0">
                <a:solidFill>
                  <a:srgbClr val="000000"/>
                </a:solidFill>
                <a:latin typeface="+mj-ea"/>
                <a:ea typeface="+mj-ea"/>
              </a:rPr>
              <a:t>者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69064" y="4347739"/>
            <a:ext cx="1354652" cy="3693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+mj-ea"/>
                <a:ea typeface="+mj-ea"/>
              </a:rPr>
              <a:t>適用</a:t>
            </a:r>
            <a:r>
              <a:rPr lang="zh-TW" altLang="en-US" dirty="0" smtClean="0">
                <a:latin typeface="+mj-ea"/>
                <a:ea typeface="+mj-ea"/>
              </a:rPr>
              <a:t>：</a:t>
            </a:r>
            <a:r>
              <a:rPr lang="zh-TW" altLang="en-US" dirty="0" smtClean="0">
                <a:latin typeface="+mj-ea"/>
                <a:ea typeface="+mj-ea"/>
              </a:rPr>
              <a:t>秋</a:t>
            </a:r>
            <a:r>
              <a:rPr lang="zh-TW" altLang="en-US" dirty="0">
                <a:latin typeface="+mj-ea"/>
                <a:ea typeface="+mj-ea"/>
              </a:rPr>
              <a:t>冬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200" y="4459962"/>
            <a:ext cx="1354652" cy="37232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+mj-ea"/>
                <a:ea typeface="+mj-ea"/>
              </a:rPr>
              <a:t>適用：春夏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200" y="2061898"/>
            <a:ext cx="1354652" cy="37232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+mj-ea"/>
                <a:ea typeface="+mj-ea"/>
              </a:rPr>
              <a:t>適用：春夏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58614" y="1713548"/>
            <a:ext cx="1837902" cy="403349"/>
          </a:xfrm>
          <a:prstGeom prst="rect">
            <a:avLst/>
          </a:prstGeom>
          <a:gradFill rotWithShape="1">
            <a:gsLst>
              <a:gs pos="0">
                <a:srgbClr val="E7BB01">
                  <a:tint val="50000"/>
                  <a:satMod val="300000"/>
                </a:srgbClr>
              </a:gs>
              <a:gs pos="35000">
                <a:srgbClr val="E7BB01">
                  <a:tint val="37000"/>
                  <a:satMod val="300000"/>
                </a:srgbClr>
              </a:gs>
              <a:gs pos="100000">
                <a:srgbClr val="E7BB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B0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+mj-ea"/>
                <a:ea typeface="+mj-ea"/>
              </a:rPr>
              <a:t>競爭者</a:t>
            </a:r>
            <a:endParaRPr lang="en-US" altLang="zh-TW" sz="2000" b="1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876719" y="1713548"/>
            <a:ext cx="2154895" cy="400110"/>
          </a:xfrm>
          <a:prstGeom prst="rect">
            <a:avLst/>
          </a:prstGeom>
          <a:gradFill rotWithShape="1">
            <a:gsLst>
              <a:gs pos="0">
                <a:srgbClr val="E7BB01">
                  <a:tint val="50000"/>
                  <a:satMod val="300000"/>
                </a:srgbClr>
              </a:gs>
              <a:gs pos="35000">
                <a:srgbClr val="E7BB01">
                  <a:tint val="37000"/>
                  <a:satMod val="300000"/>
                </a:srgbClr>
              </a:gs>
              <a:gs pos="100000">
                <a:srgbClr val="E7BB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B0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互補</a:t>
            </a:r>
            <a:r>
              <a:rPr lang="zh-TW" altLang="en-US" sz="2000" b="1" dirty="0" smtClean="0">
                <a:latin typeface="+mj-ea"/>
                <a:ea typeface="+mj-ea"/>
              </a:rPr>
              <a:t>者或轉換者</a:t>
            </a:r>
            <a:endParaRPr lang="en-US" altLang="zh-TW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3734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RFM</a:t>
            </a:r>
            <a:r>
              <a:rPr lang="zh-TW" altLang="en-US" dirty="0" smtClean="0"/>
              <a:t>模型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概論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使用時</a:t>
            </a:r>
            <a:r>
              <a:rPr lang="zh-TW" altLang="en-US" dirty="0"/>
              <a:t>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最近一次消費天數（</a:t>
            </a:r>
            <a:r>
              <a:rPr lang="en-US" altLang="zh-TW" dirty="0" err="1" smtClean="0"/>
              <a:t>Recency</a:t>
            </a:r>
            <a:r>
              <a:rPr lang="zh-TW" altLang="en-US" dirty="0" smtClean="0"/>
              <a:t>）與消費頻率（</a:t>
            </a:r>
            <a:r>
              <a:rPr lang="en-US" altLang="zh-TW" dirty="0" smtClean="0"/>
              <a:t>Frequency</a:t>
            </a:r>
            <a:r>
              <a:rPr lang="zh-TW" altLang="en-US" dirty="0" smtClean="0"/>
              <a:t>）分析</a:t>
            </a:r>
            <a:endParaRPr lang="en-US" altLang="zh-TW" dirty="0" smtClean="0"/>
          </a:p>
          <a:p>
            <a:pPr lvl="1"/>
            <a:r>
              <a:rPr lang="zh-TW" altLang="en-US" dirty="0"/>
              <a:t>消</a:t>
            </a:r>
            <a:r>
              <a:rPr lang="zh-TW" altLang="en-US" dirty="0" smtClean="0"/>
              <a:t>費金額 （</a:t>
            </a:r>
            <a:r>
              <a:rPr lang="en-US" altLang="zh-TW" dirty="0" smtClean="0"/>
              <a:t>Monetary</a:t>
            </a:r>
            <a:r>
              <a:rPr lang="zh-TW" altLang="en-US" dirty="0" smtClean="0"/>
              <a:t>）與時間序列分析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個人精準行銷演示</a:t>
            </a:r>
            <a:endParaRPr lang="en-US" altLang="zh-TW" dirty="0" smtClean="0"/>
          </a:p>
          <a:p>
            <a:r>
              <a:rPr lang="zh-TW" altLang="en-US" dirty="0" smtClean="0"/>
              <a:t>馬可夫機率模型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概</a:t>
            </a:r>
            <a:r>
              <a:rPr lang="zh-TW" altLang="en-US" dirty="0"/>
              <a:t>論</a:t>
            </a:r>
            <a:endParaRPr lang="en-US" altLang="zh-TW" dirty="0"/>
          </a:p>
          <a:p>
            <a:pPr lvl="1"/>
            <a:r>
              <a:rPr lang="zh-TW" altLang="en-US" dirty="0" smtClean="0"/>
              <a:t>產品競合關係圖</a:t>
            </a:r>
            <a:endParaRPr lang="en-US" altLang="zh-TW" dirty="0" smtClean="0"/>
          </a:p>
          <a:p>
            <a:pPr lvl="1"/>
            <a:r>
              <a:rPr lang="zh-TW" altLang="en-US" dirty="0"/>
              <a:t>產品競</a:t>
            </a:r>
            <a:r>
              <a:rPr lang="zh-TW" altLang="en-US" dirty="0" smtClean="0"/>
              <a:t>合營收評估分析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8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1465943"/>
            <a:ext cx="11360149" cy="2283734"/>
          </a:xfrm>
        </p:spPr>
        <p:txBody>
          <a:bodyPr>
            <a:normAutofit fontScale="90000"/>
          </a:bodyPr>
          <a:lstStyle/>
          <a:p>
            <a:pPr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b="1" dirty="0" smtClean="0">
                <a:solidFill>
                  <a:schemeClr val="accent2"/>
                </a:solidFill>
              </a:rPr>
              <a:t>問題</a:t>
            </a:r>
            <a:r>
              <a:rPr lang="en-US" altLang="zh-TW" b="1" dirty="0" smtClean="0">
                <a:solidFill>
                  <a:schemeClr val="accent2"/>
                </a:solidFill>
              </a:rPr>
              <a:t>3:</a:t>
            </a:r>
            <a:r>
              <a:rPr lang="en-US" altLang="zh-TW" b="1" dirty="0" smtClean="0">
                <a:solidFill>
                  <a:srgbClr val="4271FD"/>
                </a:solidFill>
              </a:rPr>
              <a:t/>
            </a:r>
            <a:br>
              <a:rPr lang="en-US" altLang="zh-TW" b="1" dirty="0" smtClean="0">
                <a:solidFill>
                  <a:srgbClr val="4271FD"/>
                </a:solidFill>
              </a:rPr>
            </a:br>
            <a:r>
              <a:rPr lang="zh-TW" altLang="en-US" b="1" dirty="0" smtClean="0">
                <a:solidFill>
                  <a:srgbClr val="4271FD"/>
                </a:solidFill>
              </a:rPr>
              <a:t>恩</a:t>
            </a:r>
            <a:r>
              <a:rPr lang="en-US" altLang="zh-TW" b="1" dirty="0" smtClean="0">
                <a:solidFill>
                  <a:srgbClr val="4271FD"/>
                </a:solidFill>
              </a:rPr>
              <a:t>…</a:t>
            </a:r>
            <a:r>
              <a:rPr lang="zh-TW" altLang="en-US" b="1" dirty="0" smtClean="0">
                <a:solidFill>
                  <a:srgbClr val="4271FD"/>
                </a:solidFill>
              </a:rPr>
              <a:t> 看出商品之間的關係了</a:t>
            </a:r>
            <a:r>
              <a:rPr lang="en-US" altLang="zh-TW" b="1" dirty="0" smtClean="0">
                <a:solidFill>
                  <a:srgbClr val="4271FD"/>
                </a:solidFill>
              </a:rPr>
              <a:t>!</a:t>
            </a:r>
            <a:br>
              <a:rPr lang="en-US" altLang="zh-TW" b="1" dirty="0" smtClean="0">
                <a:solidFill>
                  <a:srgbClr val="4271FD"/>
                </a:solidFill>
              </a:rPr>
            </a:br>
            <a:r>
              <a:rPr lang="zh-TW" altLang="en-US" b="1" dirty="0" smtClean="0">
                <a:solidFill>
                  <a:srgbClr val="4271FD"/>
                </a:solidFill>
              </a:rPr>
              <a:t>但我想知道跟轉換</a:t>
            </a:r>
            <a:r>
              <a:rPr lang="zh-TW" altLang="en-US" b="1" dirty="0">
                <a:solidFill>
                  <a:srgbClr val="4271FD"/>
                </a:solidFill>
              </a:rPr>
              <a:t>率</a:t>
            </a:r>
            <a:r>
              <a:rPr lang="zh-TW" altLang="en-US" b="1" dirty="0" smtClean="0">
                <a:solidFill>
                  <a:srgbClr val="4271FD"/>
                </a:solidFill>
              </a:rPr>
              <a:t>有相關的資訊阿</a:t>
            </a:r>
            <a:r>
              <a:rPr lang="en-US" altLang="zh-TW" b="1" dirty="0" smtClean="0">
                <a:solidFill>
                  <a:srgbClr val="4271FD"/>
                </a:solidFill>
              </a:rPr>
              <a:t>!</a:t>
            </a:r>
            <a:endParaRPr lang="zh-TW" altLang="en-US" b="1" dirty="0">
              <a:solidFill>
                <a:srgbClr val="4271FD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51" y="3749677"/>
            <a:ext cx="10515600" cy="1500187"/>
          </a:xfrm>
        </p:spPr>
        <p:txBody>
          <a:bodyPr>
            <a:normAutofit/>
          </a:bodyPr>
          <a:lstStyle/>
          <a:p>
            <a:pPr marL="0" lvl="1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sz="2400" b="1" i="1" dirty="0"/>
              <a:t>實戰主題</a:t>
            </a:r>
            <a:r>
              <a:rPr lang="en-US" altLang="zh-TW" sz="2400" b="1" i="1" dirty="0"/>
              <a:t>3:</a:t>
            </a:r>
            <a:r>
              <a:rPr lang="zh-TW" altLang="en-US" sz="2400" b="1" i="1" dirty="0"/>
              <a:t>馬可夫機率模型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產品競合營收評估分</a:t>
            </a:r>
            <a:r>
              <a:rPr lang="zh-TW" altLang="en-US" dirty="0" smtClean="0"/>
              <a:t>析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282"/>
          <a:stretch/>
        </p:blipFill>
        <p:spPr>
          <a:xfrm>
            <a:off x="838200" y="2534444"/>
            <a:ext cx="4772025" cy="1085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1910891"/>
            <a:ext cx="1837902" cy="400110"/>
          </a:xfrm>
          <a:prstGeom prst="rect">
            <a:avLst/>
          </a:prstGeom>
          <a:gradFill rotWithShape="1">
            <a:gsLst>
              <a:gs pos="0">
                <a:srgbClr val="E7BB01">
                  <a:tint val="50000"/>
                  <a:satMod val="300000"/>
                </a:srgbClr>
              </a:gs>
              <a:gs pos="35000">
                <a:srgbClr val="E7BB01">
                  <a:tint val="37000"/>
                  <a:satMod val="300000"/>
                </a:srgbClr>
              </a:gs>
              <a:gs pos="100000">
                <a:srgbClr val="E7BB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B0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投潔膚冰河泥 </a:t>
            </a:r>
            <a:endParaRPr lang="en-US" altLang="zh-TW" sz="2000" b="1" dirty="0">
              <a:latin typeface="+mj-ea"/>
              <a:ea typeface="+mj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1394"/>
          <a:stretch/>
        </p:blipFill>
        <p:spPr>
          <a:xfrm>
            <a:off x="838200" y="4402932"/>
            <a:ext cx="4714875" cy="11334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8200" y="3843737"/>
            <a:ext cx="1837902" cy="400110"/>
          </a:xfrm>
          <a:prstGeom prst="rect">
            <a:avLst/>
          </a:prstGeom>
          <a:gradFill rotWithShape="1">
            <a:gsLst>
              <a:gs pos="0">
                <a:srgbClr val="E7BB01">
                  <a:tint val="50000"/>
                  <a:satMod val="300000"/>
                </a:srgbClr>
              </a:gs>
              <a:gs pos="35000">
                <a:srgbClr val="E7BB01">
                  <a:tint val="37000"/>
                  <a:satMod val="300000"/>
                </a:srgbClr>
              </a:gs>
              <a:gs pos="100000">
                <a:srgbClr val="E7BB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B0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投紅石</a:t>
            </a:r>
            <a:r>
              <a:rPr lang="zh-TW" altLang="en-US" sz="2000" b="1" dirty="0" smtClean="0">
                <a:latin typeface="+mj-ea"/>
                <a:ea typeface="+mj-ea"/>
              </a:rPr>
              <a:t>榴</a:t>
            </a:r>
            <a:endParaRPr lang="en-US" altLang="zh-TW" sz="2000" b="1" dirty="0">
              <a:latin typeface="+mj-ea"/>
              <a:ea typeface="+mj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5" y="2524919"/>
            <a:ext cx="4752975" cy="10953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00825" y="1910891"/>
            <a:ext cx="1837902" cy="400110"/>
          </a:xfrm>
          <a:prstGeom prst="rect">
            <a:avLst/>
          </a:prstGeom>
          <a:gradFill rotWithShape="1">
            <a:gsLst>
              <a:gs pos="0">
                <a:srgbClr val="E7BB01">
                  <a:tint val="50000"/>
                  <a:satMod val="300000"/>
                </a:srgbClr>
              </a:gs>
              <a:gs pos="35000">
                <a:srgbClr val="E7BB01">
                  <a:tint val="37000"/>
                  <a:satMod val="300000"/>
                </a:srgbClr>
              </a:gs>
              <a:gs pos="100000">
                <a:srgbClr val="E7BB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B0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+mj-ea"/>
              </a:rPr>
              <a:t>投</a:t>
            </a:r>
            <a:r>
              <a:rPr lang="zh-TW" altLang="en-US" sz="2000" b="1" dirty="0" smtClean="0">
                <a:latin typeface="+mj-ea"/>
                <a:ea typeface="+mj-ea"/>
              </a:rPr>
              <a:t>泥</a:t>
            </a:r>
            <a:r>
              <a:rPr lang="zh-TW" altLang="en-US" sz="2000" b="1" dirty="0">
                <a:latin typeface="+mj-ea"/>
                <a:ea typeface="+mj-ea"/>
              </a:rPr>
              <a:t>娃</a:t>
            </a:r>
            <a:r>
              <a:rPr lang="zh-TW" altLang="en-US" sz="2000" b="1" dirty="0" smtClean="0">
                <a:latin typeface="+mj-ea"/>
                <a:ea typeface="+mj-ea"/>
              </a:rPr>
              <a:t>娃</a:t>
            </a:r>
            <a:endParaRPr lang="en-US" altLang="zh-TW" sz="2000" b="1" dirty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00825" y="3843737"/>
            <a:ext cx="1837902" cy="400110"/>
          </a:xfrm>
          <a:prstGeom prst="rect">
            <a:avLst/>
          </a:prstGeom>
          <a:gradFill rotWithShape="1">
            <a:gsLst>
              <a:gs pos="0">
                <a:srgbClr val="E7BB01">
                  <a:tint val="50000"/>
                  <a:satMod val="300000"/>
                </a:srgbClr>
              </a:gs>
              <a:gs pos="35000">
                <a:srgbClr val="E7BB01">
                  <a:tint val="37000"/>
                  <a:satMod val="300000"/>
                </a:srgbClr>
              </a:gs>
              <a:gs pos="100000">
                <a:srgbClr val="E7BB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B0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+mj-ea"/>
                <a:ea typeface="+mj-ea"/>
              </a:rPr>
              <a:t>投</a:t>
            </a:r>
            <a:r>
              <a:rPr lang="zh-TW" altLang="en-US" sz="2000" b="1" dirty="0">
                <a:latin typeface="+mj-ea"/>
                <a:ea typeface="+mj-ea"/>
              </a:rPr>
              <a:t>蘆薈</a:t>
            </a:r>
            <a:endParaRPr lang="en-US" altLang="zh-TW" sz="2000" b="1" dirty="0">
              <a:latin typeface="+mj-ea"/>
              <a:ea typeface="+mj-ea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2681" y="4402932"/>
            <a:ext cx="4829175" cy="111442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937000" y="2496344"/>
            <a:ext cx="1028700" cy="1128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Rectangle 17"/>
          <p:cNvSpPr/>
          <p:nvPr/>
        </p:nvSpPr>
        <p:spPr>
          <a:xfrm>
            <a:off x="3937000" y="4372771"/>
            <a:ext cx="1028700" cy="1128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55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釐</a:t>
            </a:r>
            <a:r>
              <a:rPr lang="zh-TW" altLang="en-US" dirty="0" smtClean="0"/>
              <a:t>清</a:t>
            </a:r>
            <a:r>
              <a:rPr lang="zh-TW" altLang="en-US" dirty="0"/>
              <a:t>競</a:t>
            </a:r>
            <a:r>
              <a:rPr lang="zh-TW" altLang="en-US" dirty="0" smtClean="0"/>
              <a:t>爭者</a:t>
            </a:r>
            <a:r>
              <a:rPr lang="zh-TW" altLang="en-US" dirty="0"/>
              <a:t>或</a:t>
            </a:r>
            <a:r>
              <a:rPr lang="zh-TW" altLang="en-US" dirty="0" smtClean="0"/>
              <a:t>互補者</a:t>
            </a:r>
            <a:r>
              <a:rPr lang="en-US" altLang="zh-TW" dirty="0" smtClean="0"/>
              <a:t>/</a:t>
            </a:r>
            <a:r>
              <a:rPr lang="zh-TW" altLang="en-US" dirty="0" smtClean="0"/>
              <a:t>轉換者後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62</a:t>
            </a:fld>
            <a:endParaRPr lang="en-US"/>
          </a:p>
        </p:txBody>
      </p:sp>
      <p:pic>
        <p:nvPicPr>
          <p:cNvPr id="5" name="圖片 3" descr="描述: C:\Users\Acer\AppData\Local\Microsoft\Windows\INetCache\Content.Word\STP分析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9448"/>
            <a:ext cx="5748963" cy="30249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ight Arrow 5"/>
          <p:cNvSpPr/>
          <p:nvPr/>
        </p:nvSpPr>
        <p:spPr>
          <a:xfrm>
            <a:off x="5505104" y="3696200"/>
            <a:ext cx="492735" cy="371475"/>
          </a:xfrm>
          <a:prstGeom prst="rightArrow">
            <a:avLst/>
          </a:prstGeom>
          <a:solidFill>
            <a:srgbClr val="55AC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369448"/>
            <a:ext cx="5333654" cy="30249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24125" y="2145610"/>
            <a:ext cx="1428750" cy="447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tx1"/>
                </a:solidFill>
              </a:rPr>
              <a:t>資料</a:t>
            </a:r>
            <a:r>
              <a:rPr lang="zh-TW" altLang="en-US" sz="2400" b="1" dirty="0">
                <a:solidFill>
                  <a:schemeClr val="tx1"/>
                </a:solidFill>
              </a:rPr>
              <a:t>工程</a:t>
            </a:r>
          </a:p>
        </p:txBody>
      </p:sp>
      <p:sp>
        <p:nvSpPr>
          <p:cNvPr id="9" name="Rectangle 8"/>
          <p:cNvSpPr/>
          <p:nvPr/>
        </p:nvSpPr>
        <p:spPr>
          <a:xfrm>
            <a:off x="6276975" y="2895600"/>
            <a:ext cx="1695450" cy="22574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8122756" y="2895600"/>
            <a:ext cx="1695450" cy="22574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820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有關於今日課程內容更多資訊</a:t>
            </a:r>
            <a:endParaRPr lang="zh-TW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155" y="2757738"/>
            <a:ext cx="10515600" cy="36745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55" y="1644258"/>
            <a:ext cx="7259159" cy="5781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769" y="1192055"/>
            <a:ext cx="1562100" cy="1562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0155" y="2273246"/>
            <a:ext cx="5804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5"/>
              </a:rPr>
              <a:t>https://www.facebook.com/MarketingDataScienceTMR</a:t>
            </a:r>
            <a:r>
              <a:rPr lang="zh-TW" altLang="en-US" dirty="0" smtClean="0">
                <a:hlinkClick r:id="rId5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431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800/1*qVt9KMk6aMKCTDdKFnamp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35" y="2243849"/>
            <a:ext cx="7632929" cy="411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RFM</a:t>
            </a:r>
            <a:r>
              <a:rPr lang="zh-TW" altLang="en-US" dirty="0" smtClean="0"/>
              <a:t>模型概論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7081"/>
            <a:ext cx="8953500" cy="1332819"/>
          </a:xfrm>
        </p:spPr>
        <p:txBody>
          <a:bodyPr/>
          <a:lstStyle/>
          <a:p>
            <a:r>
              <a:rPr lang="zh-TW" altLang="en-US" dirty="0"/>
              <a:t>喬治</a:t>
            </a:r>
            <a:r>
              <a:rPr lang="en-US" altLang="zh-TW" dirty="0"/>
              <a:t>·</a:t>
            </a:r>
            <a:r>
              <a:rPr lang="zh-TW" altLang="en-US" dirty="0"/>
              <a:t>卡利</a:t>
            </a:r>
            <a:r>
              <a:rPr lang="zh-TW" altLang="en-US" dirty="0" smtClean="0"/>
              <a:t>南（</a:t>
            </a:r>
            <a:r>
              <a:rPr lang="en-US" altLang="zh-TW" dirty="0" smtClean="0"/>
              <a:t>George </a:t>
            </a:r>
            <a:r>
              <a:rPr lang="en-US" altLang="zh-TW" dirty="0" err="1" smtClean="0"/>
              <a:t>Cullinan</a:t>
            </a:r>
            <a:r>
              <a:rPr lang="zh-TW" altLang="en-US" dirty="0" smtClean="0"/>
              <a:t>）於</a:t>
            </a:r>
            <a:r>
              <a:rPr lang="en-US" altLang="zh-TW" dirty="0"/>
              <a:t>1961</a:t>
            </a:r>
            <a:r>
              <a:rPr lang="zh-TW" altLang="en-US" dirty="0"/>
              <a:t>年所提</a:t>
            </a:r>
            <a:r>
              <a:rPr lang="zh-TW" altLang="en-US" dirty="0" smtClean="0"/>
              <a:t>出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55823" y="6354248"/>
            <a:ext cx="206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Credit:</a:t>
            </a:r>
            <a:r>
              <a:rPr lang="zh-TW" altLang="en-US" dirty="0" smtClean="0"/>
              <a:t>張庭瑄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279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RFM</a:t>
            </a:r>
            <a:r>
              <a:rPr lang="zh-TW" altLang="en-US" dirty="0" smtClean="0"/>
              <a:t>模型使用時機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企</a:t>
            </a:r>
            <a:r>
              <a:rPr lang="zh-TW" altLang="en-US" dirty="0" smtClean="0"/>
              <a:t>業線上、線下數據的市場區隔分析</a:t>
            </a:r>
            <a:endParaRPr lang="en-US" altLang="zh-TW" dirty="0" smtClean="0"/>
          </a:p>
          <a:p>
            <a:r>
              <a:rPr lang="zh-TW" altLang="en-US" dirty="0" smtClean="0"/>
              <a:t>了</a:t>
            </a:r>
            <a:r>
              <a:rPr lang="zh-TW" altLang="en-US" dirty="0"/>
              <a:t>解目前銷售狀</a:t>
            </a:r>
            <a:r>
              <a:rPr lang="zh-TW" altLang="en-US" dirty="0" smtClean="0"/>
              <a:t>況</a:t>
            </a:r>
            <a:endParaRPr lang="en-US" altLang="zh-TW" dirty="0" smtClean="0"/>
          </a:p>
          <a:p>
            <a:r>
              <a:rPr lang="zh-TW" altLang="en-US" dirty="0"/>
              <a:t>制定</a:t>
            </a:r>
            <a:r>
              <a:rPr lang="zh-TW" altLang="en-US" dirty="0" smtClean="0"/>
              <a:t>不</a:t>
            </a:r>
            <a:r>
              <a:rPr lang="zh-TW" altLang="en-US" dirty="0"/>
              <a:t>同的客</a:t>
            </a:r>
            <a:r>
              <a:rPr lang="zh-TW" altLang="en-US" dirty="0" smtClean="0"/>
              <a:t>群的</a:t>
            </a:r>
            <a:r>
              <a:rPr lang="zh-TW" altLang="en-US" dirty="0"/>
              <a:t>優</a:t>
            </a:r>
            <a:r>
              <a:rPr lang="zh-TW" altLang="en-US" dirty="0" smtClean="0"/>
              <a:t>惠方案參考</a:t>
            </a:r>
            <a:endParaRPr lang="en-US" altLang="zh-TW" dirty="0" smtClean="0"/>
          </a:p>
          <a:p>
            <a:r>
              <a:rPr lang="zh-TW" altLang="en-US" dirty="0"/>
              <a:t>增加顧客生命週期，培養每一位顧客成為忠實</a:t>
            </a:r>
            <a:r>
              <a:rPr lang="en-US" altLang="zh-TW" dirty="0"/>
              <a:t>/</a:t>
            </a:r>
            <a:r>
              <a:rPr lang="zh-TW" altLang="en-US" dirty="0"/>
              <a:t>常貴客 </a:t>
            </a:r>
          </a:p>
          <a:p>
            <a:endParaRPr lang="zh-TW" altLang="en-US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cdn-images-1.medium.com/max/800/1*zsPlxXrdWnL99OFq7ACI2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709" y="2570955"/>
            <a:ext cx="7139760" cy="330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最近一次消費（</a:t>
            </a:r>
            <a:r>
              <a:rPr lang="en-US" altLang="zh-TW" dirty="0" err="1" smtClean="0"/>
              <a:t>Recency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消</a:t>
            </a:r>
            <a:r>
              <a:rPr lang="zh-TW" altLang="en-US" dirty="0" smtClean="0"/>
              <a:t>費者</a:t>
            </a:r>
            <a:r>
              <a:rPr lang="zh-TW" altLang="en-US" b="1" dirty="0" smtClean="0"/>
              <a:t>再</a:t>
            </a:r>
            <a:r>
              <a:rPr lang="zh-TW" altLang="en-US" b="1" dirty="0"/>
              <a:t>次購買與上次購買產品的時間</a:t>
            </a:r>
            <a:r>
              <a:rPr lang="zh-TW" altLang="en-US" b="1" dirty="0" smtClean="0"/>
              <a:t>差。</a:t>
            </a:r>
            <a:endParaRPr lang="zh-TW" altLang="en-US" dirty="0"/>
          </a:p>
          <a:p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062" y="2209801"/>
            <a:ext cx="2743308" cy="37766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41600" y="2570954"/>
            <a:ext cx="5750032" cy="8979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38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Theme1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6641416-B264-4442-BCDE-3799D05830E0}" vid="{B95B3D7E-6E8E-44EF-A84D-E172D891F9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26321</TotalTime>
  <Words>4213</Words>
  <Application>Microsoft Office PowerPoint</Application>
  <PresentationFormat>Widescreen</PresentationFormat>
  <Paragraphs>477</Paragraphs>
  <Slides>63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微軟正黑體</vt:lpstr>
      <vt:lpstr>微軟正黑體</vt:lpstr>
      <vt:lpstr>微軟正黑體 (本文)</vt:lpstr>
      <vt:lpstr>新細明體</vt:lpstr>
      <vt:lpstr>標楷體</vt:lpstr>
      <vt:lpstr>Arial</vt:lpstr>
      <vt:lpstr>Calibri</vt:lpstr>
      <vt:lpstr>Tahoma</vt:lpstr>
      <vt:lpstr>Times New Roman</vt:lpstr>
      <vt:lpstr>Wingdings</vt:lpstr>
      <vt:lpstr>Theme1</vt:lpstr>
      <vt:lpstr>1062-行銷資料科學</vt:lpstr>
      <vt:lpstr>MDS旅行地圖</vt:lpstr>
      <vt:lpstr>顧客分門別類時，常會遇到的問題?</vt:lpstr>
      <vt:lpstr>問題1: 既然是要做市場區隔， 那有簡單明瞭的方法可做市場區隔？</vt:lpstr>
      <vt:lpstr>市場區隔方法</vt:lpstr>
      <vt:lpstr>大綱</vt:lpstr>
      <vt:lpstr>RFM模型概論</vt:lpstr>
      <vt:lpstr>RFM模型使用時機</vt:lpstr>
      <vt:lpstr>最近一次消費（Recency）</vt:lpstr>
      <vt:lpstr>消費頻率（Frequency）</vt:lpstr>
      <vt:lpstr>R與F模型分析 - 顧客區隔</vt:lpstr>
      <vt:lpstr>R與F模型分析 - 消費者行為分析範例</vt:lpstr>
      <vt:lpstr>R與F模型分析 – 周邊商品範例</vt:lpstr>
      <vt:lpstr>問題1-1: 那… 應該如何劃分區隔標準？</vt:lpstr>
      <vt:lpstr>劃分區隔標準</vt:lpstr>
      <vt:lpstr>劃分區隔標準 非監督式學習-階層式分群</vt:lpstr>
      <vt:lpstr>劃分區隔標準 - 階層式分群制定區隔</vt:lpstr>
      <vt:lpstr>資料結構到RF分析圖製作完成</vt:lpstr>
      <vt:lpstr>RF分析圖 – 以性別為分類</vt:lpstr>
      <vt:lpstr>問題1-2: So what?  那接下來該怎做？ 能更吸引這群人來購買？</vt:lpstr>
      <vt:lpstr>RF子區段分析– 以商品及為分類</vt:lpstr>
      <vt:lpstr>讚喔! 那…還有更深的insight嗎?</vt:lpstr>
      <vt:lpstr>RF子區段分析– 交叉比對，以先前客為例</vt:lpstr>
      <vt:lpstr>恩…還是有點沒感覺…</vt:lpstr>
      <vt:lpstr>RF子區段分析 – 利潤模擬計算</vt:lpstr>
      <vt:lpstr>RF子區段分析 – 利潤模擬計算</vt:lpstr>
      <vt:lpstr>好喔! 可是…區隔變數僅限男女?!</vt:lpstr>
      <vt:lpstr>區隔變數挑選</vt:lpstr>
      <vt:lpstr>區隔變數挑選</vt:lpstr>
      <vt:lpstr> R實戰開始!</vt:lpstr>
      <vt:lpstr>問題2: 每個區隔都值得我注意嗎？ 不好的區隔難道應該刪除？</vt:lpstr>
      <vt:lpstr>消費金額 （Monetary）分析的四個概念</vt:lpstr>
      <vt:lpstr>消費金額的資料結構檢視</vt:lpstr>
      <vt:lpstr>消費金額（Monetary）模型分析 顧客加總價值比較</vt:lpstr>
      <vt:lpstr>消費金額（Monetary）模型分析 顧客平均價值比較</vt:lpstr>
      <vt:lpstr>問題2-1: 恩… 所以哪些區隔應該放棄？ 哪些應該保留?</vt:lpstr>
      <vt:lpstr>消費金額（Monetary）模型分析 顧客獲利率比較圖</vt:lpstr>
      <vt:lpstr>問題2-2: 哇! 算出來了! 好棒棒!  那將&lt;1的獲利區塊刪掉就好「嗎」?</vt:lpstr>
      <vt:lpstr>問題2-3: 但能不能給我一個細部的趨勢變化圖? 更有利於我做行銷資源分配?</vt:lpstr>
      <vt:lpstr>消費金額（Monetary）模型分析 時間序列的消費金額分析</vt:lpstr>
      <vt:lpstr>消費金額（Monetary）模型分析 時間序列的消費金額分析</vt:lpstr>
      <vt:lpstr> R實戰開始!</vt:lpstr>
      <vt:lpstr>問題2-4: 澤穎姐姐之前有提到 「個人可以是一個個的 市場區隔，而且可以做精準行銷」?</vt:lpstr>
      <vt:lpstr>個人精準行銷演示 偵測消費者物品停留時間</vt:lpstr>
      <vt:lpstr>個人精準行銷演示 資料結構轉換</vt:lpstr>
      <vt:lpstr>個人精準行銷演示 採用Deep Auto-Encoder</vt:lpstr>
      <vt:lpstr>個人精準行銷演示 結果</vt:lpstr>
      <vt:lpstr>個人精準行銷演示 流程</vt:lpstr>
      <vt:lpstr>個人精準行銷演示 Demo</vt:lpstr>
      <vt:lpstr>問題2-5 如果我想學，有資源?</vt:lpstr>
      <vt:lpstr>個人精準行銷學習資源 請參考</vt:lpstr>
      <vt:lpstr>問題3: 怎麼知道商品之間的競合關係？那…可以量化嗎？</vt:lpstr>
      <vt:lpstr>馬可夫機率模型概論</vt:lpstr>
      <vt:lpstr>馬可夫機率模型概論 範例</vt:lpstr>
      <vt:lpstr>馬可夫機率模型概論 範例</vt:lpstr>
      <vt:lpstr>馬可夫機率模型概論 範例</vt:lpstr>
      <vt:lpstr>馬可夫機率模型概論</vt:lpstr>
      <vt:lpstr>產品競合關係圖</vt:lpstr>
      <vt:lpstr>馬可夫機率模型圖像化 找出競爭者與互補者</vt:lpstr>
      <vt:lpstr>問題3: 恩… 看出商品之間的關係了! 但我想知道跟轉換率有相關的資訊阿!</vt:lpstr>
      <vt:lpstr>產品競合營收評估分析</vt:lpstr>
      <vt:lpstr>釐清競爭者或互補者/轉換者後…</vt:lpstr>
      <vt:lpstr>有關於今日課程內容更多資訊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slave1</dc:creator>
  <cp:lastModifiedBy>Howie</cp:lastModifiedBy>
  <cp:revision>885</cp:revision>
  <dcterms:created xsi:type="dcterms:W3CDTF">2017-05-09T03:39:09Z</dcterms:created>
  <dcterms:modified xsi:type="dcterms:W3CDTF">2018-05-03T06:10:02Z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1028-10.1.0.5672</vt:lpwstr>
  </property>
</Properties>
</file>